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  <p:sldMasterId id="2147483672" r:id="rId5"/>
  </p:sldMasterIdLst>
  <p:notesMasterIdLst>
    <p:notesMasterId r:id="rId48"/>
  </p:notesMasterIdLst>
  <p:handoutMasterIdLst>
    <p:handoutMasterId r:id="rId49"/>
  </p:handoutMasterIdLst>
  <p:sldIdLst>
    <p:sldId id="681" r:id="rId6"/>
    <p:sldId id="743" r:id="rId7"/>
    <p:sldId id="773" r:id="rId8"/>
    <p:sldId id="817" r:id="rId9"/>
    <p:sldId id="876" r:id="rId10"/>
    <p:sldId id="873" r:id="rId11"/>
    <p:sldId id="874" r:id="rId12"/>
    <p:sldId id="753" r:id="rId13"/>
    <p:sldId id="738" r:id="rId14"/>
    <p:sldId id="731" r:id="rId15"/>
    <p:sldId id="758" r:id="rId16"/>
    <p:sldId id="759" r:id="rId17"/>
    <p:sldId id="700" r:id="rId18"/>
    <p:sldId id="833" r:id="rId19"/>
    <p:sldId id="877" r:id="rId20"/>
    <p:sldId id="696" r:id="rId21"/>
    <p:sldId id="774" r:id="rId22"/>
    <p:sldId id="760" r:id="rId23"/>
    <p:sldId id="875" r:id="rId24"/>
    <p:sldId id="766" r:id="rId25"/>
    <p:sldId id="878" r:id="rId26"/>
    <p:sldId id="879" r:id="rId27"/>
    <p:sldId id="806" r:id="rId28"/>
    <p:sldId id="844" r:id="rId29"/>
    <p:sldId id="259" r:id="rId30"/>
    <p:sldId id="764" r:id="rId31"/>
    <p:sldId id="744" r:id="rId32"/>
    <p:sldId id="871" r:id="rId33"/>
    <p:sldId id="872" r:id="rId34"/>
    <p:sldId id="765" r:id="rId35"/>
    <p:sldId id="795" r:id="rId36"/>
    <p:sldId id="745" r:id="rId37"/>
    <p:sldId id="746" r:id="rId38"/>
    <p:sldId id="747" r:id="rId39"/>
    <p:sldId id="749" r:id="rId40"/>
    <p:sldId id="748" r:id="rId41"/>
    <p:sldId id="750" r:id="rId42"/>
    <p:sldId id="751" r:id="rId43"/>
    <p:sldId id="752" r:id="rId44"/>
    <p:sldId id="762" r:id="rId45"/>
    <p:sldId id="813" r:id="rId46"/>
    <p:sldId id="761" r:id="rId47"/>
  </p:sldIdLst>
  <p:sldSz cx="12192000" cy="6858000"/>
  <p:notesSz cx="6858000" cy="9144000"/>
  <p:defaultTextStyle>
    <a:defPPr>
      <a:defRPr lang="en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V1" id="{10A21BAB-C4AD-1B4A-8931-DCECE890AF5A}">
          <p14:sldIdLst>
            <p14:sldId id="681"/>
            <p14:sldId id="743"/>
            <p14:sldId id="773"/>
            <p14:sldId id="817"/>
            <p14:sldId id="876"/>
            <p14:sldId id="873"/>
            <p14:sldId id="874"/>
            <p14:sldId id="753"/>
            <p14:sldId id="738"/>
            <p14:sldId id="731"/>
            <p14:sldId id="758"/>
            <p14:sldId id="759"/>
            <p14:sldId id="700"/>
            <p14:sldId id="833"/>
            <p14:sldId id="877"/>
            <p14:sldId id="696"/>
            <p14:sldId id="774"/>
            <p14:sldId id="760"/>
            <p14:sldId id="875"/>
            <p14:sldId id="766"/>
            <p14:sldId id="878"/>
            <p14:sldId id="879"/>
            <p14:sldId id="806"/>
            <p14:sldId id="844"/>
            <p14:sldId id="259"/>
            <p14:sldId id="764"/>
            <p14:sldId id="744"/>
            <p14:sldId id="871"/>
            <p14:sldId id="872"/>
            <p14:sldId id="765"/>
            <p14:sldId id="795"/>
            <p14:sldId id="745"/>
            <p14:sldId id="746"/>
            <p14:sldId id="747"/>
            <p14:sldId id="749"/>
            <p14:sldId id="748"/>
            <p14:sldId id="750"/>
            <p14:sldId id="751"/>
            <p14:sldId id="752"/>
            <p14:sldId id="762"/>
            <p14:sldId id="813"/>
            <p14:sldId id="761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22D46"/>
    <a:srgbClr val="5A6489"/>
    <a:srgbClr val="FF5960"/>
    <a:srgbClr val="003F7F"/>
    <a:srgbClr val="548235"/>
    <a:srgbClr val="7EBEFF"/>
    <a:srgbClr val="44546A"/>
    <a:srgbClr val="FF6C45"/>
    <a:srgbClr val="FEE9D6"/>
    <a:srgbClr val="0817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Style clair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Style léger 2 - Accentuation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8FD4443E-F989-4FC4-A0C8-D5A2AF1F390B}" styleName="Style foncé 1 - Accentuation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5758FB7-9AC5-4552-8A53-C91805E547FA}" styleName="Style à thème 1 - Accentuation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F5AB1C69-6EDB-4FF4-983F-18BD219EF322}" styleName="Style moyen 2 - Accentuation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7638" autoAdjust="0"/>
    <p:restoredTop sz="87441" autoAdjust="0"/>
  </p:normalViewPr>
  <p:slideViewPr>
    <p:cSldViewPr snapToGrid="0">
      <p:cViewPr varScale="1">
        <p:scale>
          <a:sx n="100" d="100"/>
          <a:sy n="100" d="100"/>
        </p:scale>
        <p:origin x="26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3" d="100"/>
          <a:sy n="73" d="100"/>
        </p:scale>
        <p:origin x="168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presProps" Target="pres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slide" Target="slides/slide36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handoutMaster" Target="handoutMasters/handoutMaster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3.xml"/><Relationship Id="rId51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81A2BAF5-6340-49E1-B4B3-04572180CDA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02FB8726-E351-4A4E-A868-2E83195FE55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0FFC85-34C0-4167-8801-71D65E4D986C}" type="datetimeFigureOut">
              <a:rPr lang="fr-FR" smtClean="0"/>
              <a:t>24/10/2022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F091BA9D-32F1-439A-960C-8E47E7B7436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0A7D0EA-2FF6-4FC3-B0EF-AFFF7428B46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A16B31-CF5E-4C45-9F02-6CD67ADA8F9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145199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EE8696-3B2B-7D49-B212-A8F746F3A84B}" type="datetimeFigureOut">
              <a:rPr lang="es-ES_tradnl" smtClean="0"/>
              <a:t>24/10/2022</a:t>
            </a:fld>
            <a:endParaRPr lang="es-ES_trad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_trad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52C3A3-8174-F141-B491-7F0E98D116D0}" type="slidenum">
              <a:rPr lang="es-ES_tradnl" smtClean="0"/>
              <a:t>‹N°›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3466631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D9B09E-5FFF-4CF4-B58E-AF0ABC0A1F2F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057816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On parle de 3 000 000 mail par ans</a:t>
            </a:r>
          </a:p>
          <a:p>
            <a:r>
              <a:rPr lang="fr-FR" dirty="0"/>
              <a:t>10 000 jours</a:t>
            </a:r>
          </a:p>
          <a:p>
            <a:r>
              <a:rPr lang="fr-FR" dirty="0"/>
              <a:t>250 000 mois</a:t>
            </a:r>
          </a:p>
          <a:p>
            <a:r>
              <a:rPr lang="fr-FR" dirty="0"/>
              <a:t>3 centime la classification de mail</a:t>
            </a:r>
          </a:p>
          <a:p>
            <a:r>
              <a:rPr lang="fr-FR" dirty="0"/>
              <a:t>40 000 Euros environ pour un réentrainement par ans donc environ 1 centime plus soit 4 centime</a:t>
            </a:r>
          </a:p>
          <a:p>
            <a:r>
              <a:rPr lang="fr-FR" dirty="0"/>
              <a:t>150 000 Euro par ans</a:t>
            </a:r>
          </a:p>
          <a:p>
            <a:r>
              <a:rPr lang="fr-FR" dirty="0"/>
              <a:t>Sachant que les taux de prédictions ne sont pas parfait =&gt; cout induit</a:t>
            </a:r>
          </a:p>
          <a:p>
            <a:r>
              <a:rPr lang="fr-FR" dirty="0"/>
              <a:t>Plus cout de gestion de la production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POC 300 000 Euros</a:t>
            </a:r>
          </a:p>
          <a:p>
            <a:r>
              <a:rPr lang="fr-FR" dirty="0"/>
              <a:t>1, 2 millions de projet si 5 personnes a temps plein sur 2 ans </a:t>
            </a:r>
          </a:p>
          <a:p>
            <a:r>
              <a:rPr lang="fr-FR" dirty="0"/>
              <a:t>Projet sans annotation =&gt; on est parti d’un système qui classifie déjà apprentissage sur 55 000 mails cout annotation 300 / jours 183 jour * 300 =&gt; 55 000 € euros</a:t>
            </a:r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52C3A3-8174-F141-B491-7F0E98D116D0}" type="slidenum">
              <a:rPr lang="es-ES_tradnl" smtClean="0"/>
              <a:t>3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5141039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Guillaume</a:t>
            </a:r>
          </a:p>
          <a:p>
            <a:r>
              <a:rPr lang="fr-FR"/>
              <a:t>10 </a:t>
            </a:r>
            <a:r>
              <a:rPr lang="fr-FR" err="1"/>
              <a:t>mins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52C3A3-8174-F141-B491-7F0E98D116D0}" type="slidenum">
              <a:rPr lang="es-ES_tradnl" smtClean="0"/>
              <a:t>13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4451087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52C3A3-8174-F141-B491-7F0E98D116D0}" type="slidenum">
              <a:rPr lang="es-ES_tradnl" smtClean="0"/>
              <a:t>40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5004258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C’est quoi le graal ?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52C3A3-8174-F141-B491-7F0E98D116D0}" type="slidenum">
              <a:rPr lang="es-ES_tradnl" smtClean="0"/>
              <a:t>42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9361740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E624EA-1F25-0B46-8A62-E422EF4F8C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E44A85-3E82-8341-A2E8-10D675B26A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6F151E-F7F9-0145-B0BC-3A898F3D95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60E5B-2E24-B941-8DE0-C0A90C36B7C5}" type="datetimeFigureOut">
              <a:rPr lang="en-GB" smtClean="0"/>
              <a:t>24/10/2022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6423B5-3B7F-794C-A004-744184C29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71D655-9DD1-8E4E-925C-6D2908519F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457E1-C03A-514C-93B6-2CB6674E8CD0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0966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B1B468-570A-E143-81E0-88A51D58F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24FF18-97CD-F145-8BCA-6EE0F1E256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B515BD-DE5A-5B42-AB83-D7F481DF3E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60E5B-2E24-B941-8DE0-C0A90C36B7C5}" type="datetimeFigureOut">
              <a:rPr lang="en-GB" smtClean="0"/>
              <a:t>24/10/2022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E7E3DA-B2B1-7347-8C5E-6B053D2DD0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1C4702-6C6E-CB45-91B9-8D508E8E0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457E1-C03A-514C-93B6-2CB6674E8CD0}" type="slidenum">
              <a:rPr lang="en-GB" smtClean="0"/>
              <a:t>‹N°›</a:t>
            </a:fld>
            <a:endParaRPr lang="en-GB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EEA75BF-407D-44B4-AB9B-21F45D05F112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0" y="6035040"/>
            <a:ext cx="12192000" cy="822960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763049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6197A56-1084-8744-B674-1A748286F57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24FC31B-35A2-6E46-955D-4AE2C45F2E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300FAE-B000-104C-96F1-F594154024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60E5B-2E24-B941-8DE0-C0A90C36B7C5}" type="datetimeFigureOut">
              <a:rPr lang="en-GB" smtClean="0"/>
              <a:t>24/10/2022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10C994-0A2F-E445-A73A-5DEFF34716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4F8A3E-C11A-D543-A66F-B4EEF2F68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457E1-C03A-514C-93B6-2CB6674E8CD0}" type="slidenum">
              <a:rPr lang="en-GB" smtClean="0"/>
              <a:t>‹N°›</a:t>
            </a:fld>
            <a:endParaRPr lang="en-GB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10317F4-AF15-4189-985D-33C24B060D36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0" y="6035040"/>
            <a:ext cx="12192000" cy="822960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185962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B3B594-A35E-D049-A6EB-D0F8380229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98D9CB-C71F-4F48-86EB-B2EBAF3530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D1CA52-F00D-3C4A-A89E-B2E264C598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72E74-81D3-8E46-AE9A-31DEF2959937}" type="datetimeFigureOut">
              <a:rPr lang="en-FR" smtClean="0"/>
              <a:t>10/24/2022</a:t>
            </a:fld>
            <a:endParaRPr lang="en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6652E1-CEC6-2A47-BBB5-5376E7050F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29BC37-7C44-2741-B857-DC58242AA3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19688-9797-294E-8F86-9D3F22BFD44D}" type="slidenum">
              <a:rPr lang="en-FR" smtClean="0"/>
              <a:t>‹N°›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4391383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F79444-FB09-1D4B-B993-988E82EEF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83A692-3AB1-2F48-9AD0-28E927E27F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AB30D9-4960-5845-9CE5-3EC14FF511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72E74-81D3-8E46-AE9A-31DEF2959937}" type="datetimeFigureOut">
              <a:rPr lang="en-FR" smtClean="0"/>
              <a:t>10/24/2022</a:t>
            </a:fld>
            <a:endParaRPr lang="en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DB8B90-79C9-B741-827F-956AD8BB91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B46321-F800-6645-9794-DAC04301B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19688-9797-294E-8F86-9D3F22BFD44D}" type="slidenum">
              <a:rPr lang="en-FR" smtClean="0"/>
              <a:t>‹N°›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5607799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052CB0-45B6-E94C-BB0C-673B71CD1A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0D1A58-0CA2-DD44-97EA-44A80A421E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2D48DA-4721-7747-8A53-50DADBC8F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72E74-81D3-8E46-AE9A-31DEF2959937}" type="datetimeFigureOut">
              <a:rPr lang="en-FR" smtClean="0"/>
              <a:t>10/24/2022</a:t>
            </a:fld>
            <a:endParaRPr lang="en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EE5E92-3B0F-964D-9515-27D261A580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551166-C16B-D145-A1B0-A39345A46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19688-9797-294E-8F86-9D3F22BFD44D}" type="slidenum">
              <a:rPr lang="en-FR" smtClean="0"/>
              <a:t>‹N°›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7929812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21990-AEC4-A145-8910-310442255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7A675F-04BF-3A42-8293-CCF396A60C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20A5E6-1C70-7B40-B705-B6D95780CB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AC8CBB-B121-6F40-AC66-5AF12B8C1B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72E74-81D3-8E46-AE9A-31DEF2959937}" type="datetimeFigureOut">
              <a:rPr lang="en-FR" smtClean="0"/>
              <a:t>10/24/2022</a:t>
            </a:fld>
            <a:endParaRPr lang="en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D79C08-93C5-6D46-A075-757DDC7388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B50624-F307-464A-AFD0-4C65A2FC7B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19688-9797-294E-8F86-9D3F22BFD44D}" type="slidenum">
              <a:rPr lang="en-FR" smtClean="0"/>
              <a:t>‹N°›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9866162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D07F3-FE4F-3D48-868D-CCC6FFE902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44527F-AACF-2349-9592-1865B3A7AF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9F874C-6ADA-414B-BEB8-3994036A5E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2A03FD-5DCD-854D-8AA2-95781457AC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71768E-4586-F648-A6CC-85412EB4FD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3E1EF35-31CF-254E-9FB3-EFFBBB147D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72E74-81D3-8E46-AE9A-31DEF2959937}" type="datetimeFigureOut">
              <a:rPr lang="en-FR" smtClean="0"/>
              <a:t>10/24/2022</a:t>
            </a:fld>
            <a:endParaRPr lang="en-F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6C6BF72-07EB-0749-B365-C10EBB9C08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F070439-ED16-DA42-9B5D-2D66B7FDBF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19688-9797-294E-8F86-9D3F22BFD44D}" type="slidenum">
              <a:rPr lang="en-FR" smtClean="0"/>
              <a:t>‹N°›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38111678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6C6E0F-1C7B-BE48-8292-CEBED98B5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3AC518-420C-934C-8EFE-A7AD4069D5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72E74-81D3-8E46-AE9A-31DEF2959937}" type="datetimeFigureOut">
              <a:rPr lang="en-FR" smtClean="0"/>
              <a:t>10/24/2022</a:t>
            </a:fld>
            <a:endParaRPr lang="en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361E98-97B1-3C4D-93D5-FB474B821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8F1934-17DA-344B-B603-836057FBC6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19688-9797-294E-8F86-9D3F22BFD44D}" type="slidenum">
              <a:rPr lang="en-FR" smtClean="0"/>
              <a:t>‹N°›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34076225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80C86AE-EFA2-0240-B9ED-7C0622E455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72E74-81D3-8E46-AE9A-31DEF2959937}" type="datetimeFigureOut">
              <a:rPr lang="en-FR" smtClean="0"/>
              <a:t>10/24/2022</a:t>
            </a:fld>
            <a:endParaRPr lang="en-F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9AEC2EB-467A-3B4C-B6AF-0543D83D9E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10FBFE-4A87-D048-A07A-A656DB8FD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19688-9797-294E-8F86-9D3F22BFD44D}" type="slidenum">
              <a:rPr lang="en-FR" smtClean="0"/>
              <a:t>‹N°›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301675810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60841C-5E24-7D41-A5A9-36C08370EF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1C6DE5-E041-1E40-B04E-26FFFF6E1A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F6309C-0395-FF47-8A91-7C7E308674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FC73A5-BBA9-1C42-981D-B413287729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72E74-81D3-8E46-AE9A-31DEF2959937}" type="datetimeFigureOut">
              <a:rPr lang="en-FR" smtClean="0"/>
              <a:t>10/24/2022</a:t>
            </a:fld>
            <a:endParaRPr lang="en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7B03D3-05C2-554F-875E-FB71FAE01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E5A5F7-E36A-2A48-8809-9CCBC4FAE2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19688-9797-294E-8F86-9D3F22BFD44D}" type="slidenum">
              <a:rPr lang="en-FR" smtClean="0"/>
              <a:t>‹N°›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34729548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FF955-C96B-AE4E-96D9-1A67B47D2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EC029F-68AD-C446-9665-563D7F0E91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6035040"/>
            <a:ext cx="12192000" cy="822960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A97AF5-25F4-8647-B443-6A1F255225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60E5B-2E24-B941-8DE0-C0A90C36B7C5}" type="datetimeFigureOut">
              <a:rPr lang="en-GB" smtClean="0"/>
              <a:t>24/10/2022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87ACDF-99FC-C343-988D-536FC00F84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A1592B-CA75-4249-941A-7412341E4F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457E1-C03A-514C-93B6-2CB6674E8CD0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15185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0954CE-B146-7447-9057-DC72550E30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2AE0F8C-BD7C-AD45-8245-500CAC79CE8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3B137E-3908-504C-8246-4344AA5343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4D0274-8747-4F42-B159-BF186B87B9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72E74-81D3-8E46-AE9A-31DEF2959937}" type="datetimeFigureOut">
              <a:rPr lang="en-FR" smtClean="0"/>
              <a:t>10/24/2022</a:t>
            </a:fld>
            <a:endParaRPr lang="en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D4E365-F44C-3749-A5EE-34793A24F2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5ADD33-292D-3A47-A2BE-F27704762D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19688-9797-294E-8F86-9D3F22BFD44D}" type="slidenum">
              <a:rPr lang="en-FR" smtClean="0"/>
              <a:t>‹N°›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349608193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8DDDC6-BD82-D140-ABCF-936C609DD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E49518-3831-C544-A019-7FFEAFAF98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3F36BB-8305-484E-9568-C0D361966F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72E74-81D3-8E46-AE9A-31DEF2959937}" type="datetimeFigureOut">
              <a:rPr lang="en-FR" smtClean="0"/>
              <a:t>10/24/2022</a:t>
            </a:fld>
            <a:endParaRPr lang="en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53F647-4A09-AB4C-AE97-0622269907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6602E0-974E-AA48-9586-0C53FB3068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19688-9797-294E-8F86-9D3F22BFD44D}" type="slidenum">
              <a:rPr lang="en-FR" smtClean="0"/>
              <a:t>‹N°›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309290007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EE4DE38-D2CA-1742-87E0-132A5439A1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6493B0-EF0E-A143-99D6-51DE9ED2F2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35F3FF-33AE-7040-917B-AAA3B2AE26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72E74-81D3-8E46-AE9A-31DEF2959937}" type="datetimeFigureOut">
              <a:rPr lang="en-FR" smtClean="0"/>
              <a:t>10/24/2022</a:t>
            </a:fld>
            <a:endParaRPr lang="en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14DD8F-AA8A-E84B-9467-F5B78B4921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F7CA87-A60E-0B47-B4CD-35C90D17B8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19688-9797-294E-8F86-9D3F22BFD44D}" type="slidenum">
              <a:rPr lang="en-FR" smtClean="0"/>
              <a:t>‹N°›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7809748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3857C2-DD86-A94B-93B8-1232A4067C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5DB49E-2974-CA46-A237-1D5BFBE83C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93A00C-0CA4-E641-A739-54DFE08812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60E5B-2E24-B941-8DE0-C0A90C36B7C5}" type="datetimeFigureOut">
              <a:rPr lang="en-GB" smtClean="0"/>
              <a:t>24/10/2022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30900A-5597-E542-BD9A-6BAEC8CCD1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CBB631-A572-FC4E-8921-78AB1A226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457E1-C03A-514C-93B6-2CB6674E8CD0}" type="slidenum">
              <a:rPr lang="en-GB" smtClean="0"/>
              <a:t>‹N°›</a:t>
            </a:fld>
            <a:endParaRPr lang="en-GB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FACA4CF-F5D5-48C6-80C2-7ACF3A9FB7C4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0" y="6068290"/>
            <a:ext cx="12192000" cy="822960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836384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1EF58-0475-044F-9582-C61557546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DF81B9-1E90-834F-BD6D-9E41ED13A8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7478FB-DC1F-AF4F-8141-28D69CF4DA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18CF64-CCEA-9949-AA7A-0EB01458E5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60E5B-2E24-B941-8DE0-C0A90C36B7C5}" type="datetimeFigureOut">
              <a:rPr lang="en-GB" smtClean="0"/>
              <a:t>24/10/2022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EC6B7C-68F6-2C4E-A93C-3C9766D60B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33A07A-546F-F245-B442-45C70FEC11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457E1-C03A-514C-93B6-2CB6674E8CD0}" type="slidenum">
              <a:rPr lang="en-GB" smtClean="0"/>
              <a:t>‹N°›</a:t>
            </a:fld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9F9463F-D8D7-4C27-874E-44F4CAB4E9C2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0" y="6035040"/>
            <a:ext cx="12192000" cy="822960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977381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FDEADA-CAC2-D34C-BB09-BA532BBEC5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830CE6-7A0C-214D-B58C-4D360DA0C4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008DB4-3B36-464C-B0F7-43299585A0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E960CF-9C5C-0C45-A0E5-32DF2A0E0FF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BB7A24D-8D4B-4240-9555-16E34831494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FBABD6A-C968-7A47-AC0A-07D70A3D2D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60E5B-2E24-B941-8DE0-C0A90C36B7C5}" type="datetimeFigureOut">
              <a:rPr lang="en-GB" smtClean="0"/>
              <a:t>24/10/2022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D762947-370A-3D4A-88AA-290AF5551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9CDC476-6A34-CA42-BC4D-8569DE1B2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457E1-C03A-514C-93B6-2CB6674E8CD0}" type="slidenum">
              <a:rPr lang="en-GB" smtClean="0"/>
              <a:t>‹N°›</a:t>
            </a:fld>
            <a:endParaRPr lang="en-GB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D825BBE-6589-4ABC-B161-FC0511DE2057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0" y="6035040"/>
            <a:ext cx="12192000" cy="822960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502370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505BE-4BD4-A64B-9268-420C41FC9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7A40BFD-3818-BA46-9933-514D5106C6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60E5B-2E24-B941-8DE0-C0A90C36B7C5}" type="datetimeFigureOut">
              <a:rPr lang="en-GB" smtClean="0"/>
              <a:t>24/10/2022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9E0BEB-419E-524F-AF0F-2A3871ED74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7997D3-6F76-2641-82F6-52BD7D72E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457E1-C03A-514C-93B6-2CB6674E8CD0}" type="slidenum">
              <a:rPr lang="en-GB" smtClean="0"/>
              <a:t>‹N°›</a:t>
            </a:fld>
            <a:endParaRPr lang="en-GB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D5617C6-6A69-4549-9250-15C8C6120C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6035040"/>
            <a:ext cx="12192000" cy="822960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885103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0F4A069-797E-1749-8F03-CA0F4A994A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60E5B-2E24-B941-8DE0-C0A90C36B7C5}" type="datetimeFigureOut">
              <a:rPr lang="en-GB" smtClean="0"/>
              <a:t>24/10/2022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2137365-CB68-584A-BEA0-160EE4B79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F99054-421B-C842-BE9A-A9ADE24C8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457E1-C03A-514C-93B6-2CB6674E8CD0}" type="slidenum">
              <a:rPr lang="en-GB" smtClean="0"/>
              <a:t>‹N°›</a:t>
            </a:fld>
            <a:endParaRPr lang="en-GB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C37F8E5-401D-4F64-AC19-B10F8EE785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6035040"/>
            <a:ext cx="12192000" cy="822960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062538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AE55AF-B49F-484D-8373-0E6859A0B1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0D6A5F-F3C4-3648-BE71-4938031A1D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A4D609-E5AE-F24B-B47B-AF982EBBC5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9FFC77-3DCA-4140-9ED7-6B2B462A9D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60E5B-2E24-B941-8DE0-C0A90C36B7C5}" type="datetimeFigureOut">
              <a:rPr lang="en-GB" smtClean="0"/>
              <a:t>24/10/2022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40642C-88B8-DC45-9B22-E794ACFA8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AC9E80-E845-E84B-B1B9-1EF673623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457E1-C03A-514C-93B6-2CB6674E8CD0}" type="slidenum">
              <a:rPr lang="en-GB" smtClean="0"/>
              <a:t>‹N°›</a:t>
            </a:fld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05A46F6-D1FA-4BD0-A296-9A479897B4A7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0" y="6035040"/>
            <a:ext cx="12192000" cy="822960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312328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139749-A169-B640-AAE6-B5CED8A905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CE23F5-3C88-F142-9DB1-2300FABAD49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8E174D-26E0-244A-88FE-ABF18A4F43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F97117-C459-C240-B80C-47A1CA71D7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60E5B-2E24-B941-8DE0-C0A90C36B7C5}" type="datetimeFigureOut">
              <a:rPr lang="en-GB" smtClean="0"/>
              <a:t>24/10/2022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BFE52B-9EE1-6045-AE9B-E2AE6D9053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4185FC-DDB5-5640-875F-6E679154EA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457E1-C03A-514C-93B6-2CB6674E8CD0}" type="slidenum">
              <a:rPr lang="en-GB" smtClean="0"/>
              <a:t>‹N°›</a:t>
            </a:fld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8D93CC4-7FC0-400A-A0A6-68EA3514600C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0" y="6035040"/>
            <a:ext cx="12192000" cy="822960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850098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BA97D48-1144-1543-A9D0-6D8F30B557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B91358-EB14-1644-8137-FF2E84DCAF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8A87CC-5B90-3C4E-AA24-B5E1F035DA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160E5B-2E24-B941-8DE0-C0A90C36B7C5}" type="datetimeFigureOut">
              <a:rPr lang="en-GB" smtClean="0"/>
              <a:t>24/10/2022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21A7A4-2094-2E4E-ADD0-07CC8DC2C6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D69577-F99D-4141-90F1-A6EA6A5810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D457E1-C03A-514C-93B6-2CB6674E8CD0}" type="slidenum">
              <a:rPr lang="en-GB" smtClean="0"/>
              <a:t>‹N°›</a:t>
            </a:fld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D484D0-E93D-3B4C-B946-B317F29E3332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5801487" y="6705600"/>
            <a:ext cx="433388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ctr"/>
            <a:r>
              <a:rPr lang="en-GB" sz="10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Internal</a:t>
            </a:r>
          </a:p>
        </p:txBody>
      </p:sp>
      <p:sp>
        <p:nvSpPr>
          <p:cNvPr id="7" name="MSIPCMContentMarking" descr="{&quot;HashCode&quot;:-496329073,&quot;Placement&quot;:&quot;Footer&quot;,&quot;Top&quot;:507.1359,&quot;Left&quot;:0.0,&quot;SlideWidth&quot;:960,&quot;SlideHeight&quot;:540}">
            <a:extLst>
              <a:ext uri="{FF2B5EF4-FFF2-40B4-BE49-F238E27FC236}">
                <a16:creationId xmlns:a16="http://schemas.microsoft.com/office/drawing/2014/main" id="{B69883B0-77FA-47F9-B4C1-41CBD9B28E2F}"/>
              </a:ext>
            </a:extLst>
          </p:cNvPr>
          <p:cNvSpPr txBox="1"/>
          <p:nvPr userDrawn="1"/>
        </p:nvSpPr>
        <p:spPr>
          <a:xfrm>
            <a:off x="0" y="6440626"/>
            <a:ext cx="1394988" cy="41737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fr-FR" sz="1000">
                <a:solidFill>
                  <a:srgbClr val="000000"/>
                </a:solidFill>
                <a:latin typeface="Calibri" panose="020F0502020204030204" pitchFamily="34" charset="0"/>
              </a:rPr>
              <a:t>
 Classification : Public </a:t>
            </a:r>
          </a:p>
        </p:txBody>
      </p:sp>
    </p:spTree>
    <p:extLst>
      <p:ext uri="{BB962C8B-B14F-4D97-AF65-F5344CB8AC3E}">
        <p14:creationId xmlns:p14="http://schemas.microsoft.com/office/powerpoint/2010/main" val="21721904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E171491-DC00-1346-840B-9A4BA2E303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2E1226-898C-6E4D-990A-9EFA08333B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7C71C5-5817-D34B-9BE2-BBE5E75923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472E74-81D3-8E46-AE9A-31DEF2959937}" type="datetimeFigureOut">
              <a:rPr lang="en-FR" smtClean="0"/>
              <a:t>10/24/2022</a:t>
            </a:fld>
            <a:endParaRPr lang="en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B21394-4D6E-CB4C-913B-4300BC8648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0A99E1-4921-2943-AD98-AB96D1B920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819688-9797-294E-8F86-9D3F22BFD44D}" type="slidenum">
              <a:rPr lang="en-FR" smtClean="0"/>
              <a:t>‹N°›</a:t>
            </a:fld>
            <a:endParaRPr lang="en-FR"/>
          </a:p>
        </p:txBody>
      </p:sp>
      <p:sp>
        <p:nvSpPr>
          <p:cNvPr id="7" name="MSIPCMContentMarking" descr="{&quot;HashCode&quot;:-496329073,&quot;Placement&quot;:&quot;Footer&quot;,&quot;Top&quot;:507.1359,&quot;Left&quot;:0.0,&quot;SlideWidth&quot;:960,&quot;SlideHeight&quot;:540}">
            <a:extLst>
              <a:ext uri="{FF2B5EF4-FFF2-40B4-BE49-F238E27FC236}">
                <a16:creationId xmlns:a16="http://schemas.microsoft.com/office/drawing/2014/main" id="{BA368637-DA90-4719-AE5D-CD61CC26B249}"/>
              </a:ext>
            </a:extLst>
          </p:cNvPr>
          <p:cNvSpPr txBox="1"/>
          <p:nvPr userDrawn="1"/>
        </p:nvSpPr>
        <p:spPr>
          <a:xfrm>
            <a:off x="0" y="6440626"/>
            <a:ext cx="1394988" cy="41737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fr-FR" sz="1000">
                <a:solidFill>
                  <a:srgbClr val="000000"/>
                </a:solidFill>
                <a:latin typeface="Calibri" panose="020F0502020204030204" pitchFamily="34" charset="0"/>
              </a:rPr>
              <a:t>
 Classification : Public </a:t>
            </a:r>
          </a:p>
        </p:txBody>
      </p:sp>
    </p:spTree>
    <p:extLst>
      <p:ext uri="{BB962C8B-B14F-4D97-AF65-F5344CB8AC3E}">
        <p14:creationId xmlns:p14="http://schemas.microsoft.com/office/powerpoint/2010/main" val="529725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jp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proceedings.neurips.cc/paper/2015/file/86df7dcfd896fcaf2674f757a2463eba-Paper.pdf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18" Type="http://schemas.openxmlformats.org/officeDocument/2006/relationships/image" Target="../media/image2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17" Type="http://schemas.openxmlformats.org/officeDocument/2006/relationships/image" Target="../media/image28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image" Target="../media/image37.png"/><Relationship Id="rId7" Type="http://schemas.openxmlformats.org/officeDocument/2006/relationships/image" Target="../media/image35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0.png"/><Relationship Id="rId5" Type="http://schemas.openxmlformats.org/officeDocument/2006/relationships/image" Target="../media/image39.jpg"/><Relationship Id="rId4" Type="http://schemas.openxmlformats.org/officeDocument/2006/relationships/image" Target="../media/image38.jpe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0.png"/><Relationship Id="rId5" Type="http://schemas.openxmlformats.org/officeDocument/2006/relationships/image" Target="../media/image39.jpg"/><Relationship Id="rId4" Type="http://schemas.openxmlformats.org/officeDocument/2006/relationships/image" Target="../media/image38.jpeg"/><Relationship Id="rId9" Type="http://schemas.openxmlformats.org/officeDocument/2006/relationships/image" Target="../media/image2.sv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0.png"/><Relationship Id="rId5" Type="http://schemas.openxmlformats.org/officeDocument/2006/relationships/image" Target="../media/image39.jpg"/><Relationship Id="rId4" Type="http://schemas.openxmlformats.org/officeDocument/2006/relationships/image" Target="../media/image38.jpeg"/><Relationship Id="rId9" Type="http://schemas.openxmlformats.org/officeDocument/2006/relationships/image" Target="../media/image2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0.png"/><Relationship Id="rId5" Type="http://schemas.openxmlformats.org/officeDocument/2006/relationships/image" Target="../media/image39.jpg"/><Relationship Id="rId4" Type="http://schemas.openxmlformats.org/officeDocument/2006/relationships/image" Target="../media/image38.jpeg"/><Relationship Id="rId9" Type="http://schemas.openxmlformats.org/officeDocument/2006/relationships/image" Target="../media/image2.sv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0.png"/><Relationship Id="rId5" Type="http://schemas.openxmlformats.org/officeDocument/2006/relationships/image" Target="../media/image39.jpg"/><Relationship Id="rId10" Type="http://schemas.openxmlformats.org/officeDocument/2006/relationships/image" Target="../media/image2.svg"/><Relationship Id="rId4" Type="http://schemas.openxmlformats.org/officeDocument/2006/relationships/image" Target="../media/image38.jpeg"/><Relationship Id="rId9" Type="http://schemas.openxmlformats.org/officeDocument/2006/relationships/image" Target="../media/image35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12" Type="http://schemas.openxmlformats.org/officeDocument/2006/relationships/image" Target="../media/image2.sv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0.png"/><Relationship Id="rId11" Type="http://schemas.openxmlformats.org/officeDocument/2006/relationships/image" Target="../media/image35.png"/><Relationship Id="rId5" Type="http://schemas.openxmlformats.org/officeDocument/2006/relationships/image" Target="../media/image39.jpg"/><Relationship Id="rId10" Type="http://schemas.openxmlformats.org/officeDocument/2006/relationships/image" Target="../media/image44.png"/><Relationship Id="rId4" Type="http://schemas.openxmlformats.org/officeDocument/2006/relationships/image" Target="../media/image38.jpeg"/><Relationship Id="rId9" Type="http://schemas.openxmlformats.org/officeDocument/2006/relationships/image" Target="../media/image43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12" Type="http://schemas.openxmlformats.org/officeDocument/2006/relationships/image" Target="../media/image2.sv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0.png"/><Relationship Id="rId11" Type="http://schemas.openxmlformats.org/officeDocument/2006/relationships/image" Target="../media/image35.png"/><Relationship Id="rId5" Type="http://schemas.openxmlformats.org/officeDocument/2006/relationships/image" Target="../media/image39.jpg"/><Relationship Id="rId10" Type="http://schemas.openxmlformats.org/officeDocument/2006/relationships/image" Target="../media/image44.png"/><Relationship Id="rId4" Type="http://schemas.openxmlformats.org/officeDocument/2006/relationships/image" Target="../media/image38.jpeg"/><Relationship Id="rId9" Type="http://schemas.openxmlformats.org/officeDocument/2006/relationships/image" Target="../media/image43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7.png"/><Relationship Id="rId7" Type="http://schemas.openxmlformats.org/officeDocument/2006/relationships/image" Target="../media/image42.png"/><Relationship Id="rId12" Type="http://schemas.openxmlformats.org/officeDocument/2006/relationships/image" Target="../media/image2.sv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0.png"/><Relationship Id="rId11" Type="http://schemas.openxmlformats.org/officeDocument/2006/relationships/image" Target="../media/image35.png"/><Relationship Id="rId5" Type="http://schemas.openxmlformats.org/officeDocument/2006/relationships/image" Target="../media/image39.jpg"/><Relationship Id="rId10" Type="http://schemas.openxmlformats.org/officeDocument/2006/relationships/image" Target="../media/image41.png"/><Relationship Id="rId4" Type="http://schemas.openxmlformats.org/officeDocument/2006/relationships/image" Target="../media/image38.jpeg"/><Relationship Id="rId9" Type="http://schemas.openxmlformats.org/officeDocument/2006/relationships/image" Target="../media/image44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7.png"/><Relationship Id="rId7" Type="http://schemas.openxmlformats.org/officeDocument/2006/relationships/image" Target="../media/image42.png"/><Relationship Id="rId12" Type="http://schemas.openxmlformats.org/officeDocument/2006/relationships/image" Target="../media/image2.sv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0.png"/><Relationship Id="rId11" Type="http://schemas.openxmlformats.org/officeDocument/2006/relationships/image" Target="../media/image35.png"/><Relationship Id="rId5" Type="http://schemas.openxmlformats.org/officeDocument/2006/relationships/image" Target="../media/image39.jpg"/><Relationship Id="rId10" Type="http://schemas.openxmlformats.org/officeDocument/2006/relationships/image" Target="../media/image41.png"/><Relationship Id="rId4" Type="http://schemas.openxmlformats.org/officeDocument/2006/relationships/image" Target="../media/image38.jpeg"/><Relationship Id="rId9" Type="http://schemas.openxmlformats.org/officeDocument/2006/relationships/image" Target="../media/image44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7.png"/><Relationship Id="rId7" Type="http://schemas.openxmlformats.org/officeDocument/2006/relationships/image" Target="../media/image42.png"/><Relationship Id="rId12" Type="http://schemas.openxmlformats.org/officeDocument/2006/relationships/image" Target="../media/image2.sv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0.png"/><Relationship Id="rId11" Type="http://schemas.openxmlformats.org/officeDocument/2006/relationships/image" Target="../media/image35.png"/><Relationship Id="rId5" Type="http://schemas.openxmlformats.org/officeDocument/2006/relationships/image" Target="../media/image39.jpg"/><Relationship Id="rId10" Type="http://schemas.openxmlformats.org/officeDocument/2006/relationships/image" Target="../media/image41.png"/><Relationship Id="rId4" Type="http://schemas.openxmlformats.org/officeDocument/2006/relationships/image" Target="../media/image38.jpeg"/><Relationship Id="rId9" Type="http://schemas.openxmlformats.org/officeDocument/2006/relationships/image" Target="../media/image44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2.svg"/><Relationship Id="rId3" Type="http://schemas.openxmlformats.org/officeDocument/2006/relationships/image" Target="../media/image37.png"/><Relationship Id="rId7" Type="http://schemas.openxmlformats.org/officeDocument/2006/relationships/image" Target="../media/image42.png"/><Relationship Id="rId12" Type="http://schemas.openxmlformats.org/officeDocument/2006/relationships/image" Target="../media/image35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0.png"/><Relationship Id="rId11" Type="http://schemas.openxmlformats.org/officeDocument/2006/relationships/image" Target="../media/image45.jpeg"/><Relationship Id="rId5" Type="http://schemas.openxmlformats.org/officeDocument/2006/relationships/image" Target="../media/image39.jpg"/><Relationship Id="rId10" Type="http://schemas.openxmlformats.org/officeDocument/2006/relationships/image" Target="../media/image41.png"/><Relationship Id="rId4" Type="http://schemas.openxmlformats.org/officeDocument/2006/relationships/image" Target="../media/image38.jpeg"/><Relationship Id="rId9" Type="http://schemas.openxmlformats.org/officeDocument/2006/relationships/image" Target="../media/image44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2.svg"/><Relationship Id="rId3" Type="http://schemas.openxmlformats.org/officeDocument/2006/relationships/image" Target="../media/image37.png"/><Relationship Id="rId7" Type="http://schemas.openxmlformats.org/officeDocument/2006/relationships/image" Target="../media/image42.png"/><Relationship Id="rId12" Type="http://schemas.openxmlformats.org/officeDocument/2006/relationships/image" Target="../media/image35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0.png"/><Relationship Id="rId11" Type="http://schemas.openxmlformats.org/officeDocument/2006/relationships/image" Target="../media/image45.jpeg"/><Relationship Id="rId5" Type="http://schemas.openxmlformats.org/officeDocument/2006/relationships/image" Target="../media/image39.jpg"/><Relationship Id="rId10" Type="http://schemas.openxmlformats.org/officeDocument/2006/relationships/image" Target="../media/image41.png"/><Relationship Id="rId4" Type="http://schemas.openxmlformats.org/officeDocument/2006/relationships/image" Target="../media/image38.jpeg"/><Relationship Id="rId9" Type="http://schemas.openxmlformats.org/officeDocument/2006/relationships/image" Target="../media/image4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BDF9411-EA7D-4D4E-A03E-C99257532632}"/>
              </a:ext>
            </a:extLst>
          </p:cNvPr>
          <p:cNvSpPr txBox="1"/>
          <p:nvPr/>
        </p:nvSpPr>
        <p:spPr>
          <a:xfrm>
            <a:off x="2356338" y="447270"/>
            <a:ext cx="9702311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>
              <a:lnSpc>
                <a:spcPct val="90000"/>
              </a:lnSpc>
              <a:defRPr/>
            </a:pPr>
            <a:r>
              <a:rPr lang="en-US" sz="6000" b="1" strike="sngStrike" spc="-150" dirty="0" err="1">
                <a:solidFill>
                  <a:srgbClr val="0070C0"/>
                </a:solidFill>
                <a:latin typeface="Century Gothic"/>
              </a:rPr>
              <a:t>MLOps</a:t>
            </a:r>
            <a:r>
              <a:rPr lang="en-US" sz="6000" b="1" spc="-150" dirty="0">
                <a:latin typeface="Century Gothic"/>
              </a:rPr>
              <a:t> </a:t>
            </a:r>
            <a:r>
              <a:rPr lang="en-US" sz="6000" b="1" spc="-150" dirty="0">
                <a:solidFill>
                  <a:srgbClr val="0070C0"/>
                </a:solidFill>
                <a:latin typeface="Century Gothic"/>
              </a:rPr>
              <a:t>IA</a:t>
            </a:r>
            <a:r>
              <a:rPr lang="en-US" sz="6000" b="1" spc="-150" dirty="0">
                <a:latin typeface="Century Gothic"/>
              </a:rPr>
              <a:t> is above all a </a:t>
            </a:r>
            <a:r>
              <a:rPr lang="en-US" sz="6000" b="1" spc="-150" dirty="0">
                <a:solidFill>
                  <a:srgbClr val="FF0100"/>
                </a:solidFill>
                <a:latin typeface="Century Gothic"/>
              </a:rPr>
              <a:t>human</a:t>
            </a:r>
            <a:r>
              <a:rPr lang="en-US" sz="6000" b="1" spc="-150" dirty="0">
                <a:latin typeface="Century Gothic"/>
              </a:rPr>
              <a:t> adventure</a:t>
            </a:r>
            <a:endParaRPr lang="en-US" sz="6000" b="1" spc="-150" dirty="0">
              <a:latin typeface="Century Gothic"/>
              <a:ea typeface="Noto Sans Disp SemCond SemBd" panose="020B0702040504020204" pitchFamily="34"/>
              <a:cs typeface="Noto Sans Disp SemCond SemBd" panose="020B0702040504020204" pitchFamily="34"/>
            </a:endParaRPr>
          </a:p>
        </p:txBody>
      </p:sp>
      <p:sp>
        <p:nvSpPr>
          <p:cNvPr id="15" name="Bande diagonale 14">
            <a:extLst>
              <a:ext uri="{FF2B5EF4-FFF2-40B4-BE49-F238E27FC236}">
                <a16:creationId xmlns:a16="http://schemas.microsoft.com/office/drawing/2014/main" id="{3ABE3782-318A-3449-ADA0-25CC72099B70}"/>
              </a:ext>
            </a:extLst>
          </p:cNvPr>
          <p:cNvSpPr/>
          <p:nvPr/>
        </p:nvSpPr>
        <p:spPr>
          <a:xfrm>
            <a:off x="0" y="0"/>
            <a:ext cx="3175000" cy="3175000"/>
          </a:xfrm>
          <a:custGeom>
            <a:avLst/>
            <a:gdLst>
              <a:gd name="connsiteX0" fmla="*/ 0 w 3175000"/>
              <a:gd name="connsiteY0" fmla="*/ 1587500 h 3175000"/>
              <a:gd name="connsiteX1" fmla="*/ 1587500 w 3175000"/>
              <a:gd name="connsiteY1" fmla="*/ 0 h 3175000"/>
              <a:gd name="connsiteX2" fmla="*/ 3175000 w 3175000"/>
              <a:gd name="connsiteY2" fmla="*/ 0 h 3175000"/>
              <a:gd name="connsiteX3" fmla="*/ 0 w 3175000"/>
              <a:gd name="connsiteY3" fmla="*/ 3175000 h 3175000"/>
              <a:gd name="connsiteX4" fmla="*/ 0 w 3175000"/>
              <a:gd name="connsiteY4" fmla="*/ 1587500 h 3175000"/>
              <a:gd name="connsiteX0" fmla="*/ 0 w 3175000"/>
              <a:gd name="connsiteY0" fmla="*/ 2374900 h 3175000"/>
              <a:gd name="connsiteX1" fmla="*/ 1587500 w 3175000"/>
              <a:gd name="connsiteY1" fmla="*/ 0 h 3175000"/>
              <a:gd name="connsiteX2" fmla="*/ 3175000 w 3175000"/>
              <a:gd name="connsiteY2" fmla="*/ 0 h 3175000"/>
              <a:gd name="connsiteX3" fmla="*/ 0 w 3175000"/>
              <a:gd name="connsiteY3" fmla="*/ 3175000 h 3175000"/>
              <a:gd name="connsiteX4" fmla="*/ 0 w 3175000"/>
              <a:gd name="connsiteY4" fmla="*/ 2374900 h 3175000"/>
              <a:gd name="connsiteX0" fmla="*/ 0 w 3175000"/>
              <a:gd name="connsiteY0" fmla="*/ 2374900 h 3175000"/>
              <a:gd name="connsiteX1" fmla="*/ 2400300 w 3175000"/>
              <a:gd name="connsiteY1" fmla="*/ 0 h 3175000"/>
              <a:gd name="connsiteX2" fmla="*/ 3175000 w 3175000"/>
              <a:gd name="connsiteY2" fmla="*/ 0 h 3175000"/>
              <a:gd name="connsiteX3" fmla="*/ 0 w 3175000"/>
              <a:gd name="connsiteY3" fmla="*/ 3175000 h 3175000"/>
              <a:gd name="connsiteX4" fmla="*/ 0 w 3175000"/>
              <a:gd name="connsiteY4" fmla="*/ 2374900 h 3175000"/>
              <a:gd name="connsiteX0" fmla="*/ 0 w 3175000"/>
              <a:gd name="connsiteY0" fmla="*/ 2374900 h 3175000"/>
              <a:gd name="connsiteX1" fmla="*/ 2336800 w 3175000"/>
              <a:gd name="connsiteY1" fmla="*/ 12700 h 3175000"/>
              <a:gd name="connsiteX2" fmla="*/ 3175000 w 3175000"/>
              <a:gd name="connsiteY2" fmla="*/ 0 h 3175000"/>
              <a:gd name="connsiteX3" fmla="*/ 0 w 3175000"/>
              <a:gd name="connsiteY3" fmla="*/ 3175000 h 3175000"/>
              <a:gd name="connsiteX4" fmla="*/ 0 w 3175000"/>
              <a:gd name="connsiteY4" fmla="*/ 2374900 h 3175000"/>
              <a:gd name="connsiteX0" fmla="*/ 0 w 3175000"/>
              <a:gd name="connsiteY0" fmla="*/ 2400300 h 3200400"/>
              <a:gd name="connsiteX1" fmla="*/ 2374900 w 3175000"/>
              <a:gd name="connsiteY1" fmla="*/ 0 h 3200400"/>
              <a:gd name="connsiteX2" fmla="*/ 3175000 w 3175000"/>
              <a:gd name="connsiteY2" fmla="*/ 25400 h 3200400"/>
              <a:gd name="connsiteX3" fmla="*/ 0 w 3175000"/>
              <a:gd name="connsiteY3" fmla="*/ 3200400 h 3200400"/>
              <a:gd name="connsiteX4" fmla="*/ 0 w 3175000"/>
              <a:gd name="connsiteY4" fmla="*/ 2400300 h 3200400"/>
              <a:gd name="connsiteX0" fmla="*/ 0 w 3175000"/>
              <a:gd name="connsiteY0" fmla="*/ 2374900 h 3175000"/>
              <a:gd name="connsiteX1" fmla="*/ 2349500 w 3175000"/>
              <a:gd name="connsiteY1" fmla="*/ 25400 h 3175000"/>
              <a:gd name="connsiteX2" fmla="*/ 3175000 w 3175000"/>
              <a:gd name="connsiteY2" fmla="*/ 0 h 3175000"/>
              <a:gd name="connsiteX3" fmla="*/ 0 w 3175000"/>
              <a:gd name="connsiteY3" fmla="*/ 3175000 h 3175000"/>
              <a:gd name="connsiteX4" fmla="*/ 0 w 3175000"/>
              <a:gd name="connsiteY4" fmla="*/ 2374900 h 3175000"/>
              <a:gd name="connsiteX0" fmla="*/ 0 w 3175000"/>
              <a:gd name="connsiteY0" fmla="*/ 2374900 h 3175000"/>
              <a:gd name="connsiteX1" fmla="*/ 2425700 w 3175000"/>
              <a:gd name="connsiteY1" fmla="*/ 0 h 3175000"/>
              <a:gd name="connsiteX2" fmla="*/ 3175000 w 3175000"/>
              <a:gd name="connsiteY2" fmla="*/ 0 h 3175000"/>
              <a:gd name="connsiteX3" fmla="*/ 0 w 3175000"/>
              <a:gd name="connsiteY3" fmla="*/ 3175000 h 3175000"/>
              <a:gd name="connsiteX4" fmla="*/ 0 w 3175000"/>
              <a:gd name="connsiteY4" fmla="*/ 2374900 h 3175000"/>
              <a:gd name="connsiteX0" fmla="*/ 0 w 3175000"/>
              <a:gd name="connsiteY0" fmla="*/ 2374900 h 3175000"/>
              <a:gd name="connsiteX1" fmla="*/ 2362200 w 3175000"/>
              <a:gd name="connsiteY1" fmla="*/ 12700 h 3175000"/>
              <a:gd name="connsiteX2" fmla="*/ 3175000 w 3175000"/>
              <a:gd name="connsiteY2" fmla="*/ 0 h 3175000"/>
              <a:gd name="connsiteX3" fmla="*/ 0 w 3175000"/>
              <a:gd name="connsiteY3" fmla="*/ 3175000 h 3175000"/>
              <a:gd name="connsiteX4" fmla="*/ 0 w 3175000"/>
              <a:gd name="connsiteY4" fmla="*/ 2374900 h 317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75000" h="3175000">
                <a:moveTo>
                  <a:pt x="0" y="2374900"/>
                </a:moveTo>
                <a:lnTo>
                  <a:pt x="2362200" y="12700"/>
                </a:lnTo>
                <a:lnTo>
                  <a:pt x="3175000" y="0"/>
                </a:lnTo>
                <a:lnTo>
                  <a:pt x="0" y="3175000"/>
                </a:lnTo>
                <a:lnTo>
                  <a:pt x="0" y="237490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8" name="Graphique 27">
            <a:extLst>
              <a:ext uri="{FF2B5EF4-FFF2-40B4-BE49-F238E27FC236}">
                <a16:creationId xmlns:a16="http://schemas.microsoft.com/office/drawing/2014/main" id="{F944C26F-4E09-1C4E-97BC-B9649F1019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6850" y="6088895"/>
            <a:ext cx="520700" cy="5207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23CE6D7-5DA9-45E3-9E09-970E33FD8F6C}"/>
              </a:ext>
            </a:extLst>
          </p:cNvPr>
          <p:cNvSpPr/>
          <p:nvPr/>
        </p:nvSpPr>
        <p:spPr>
          <a:xfrm>
            <a:off x="95250" y="6609594"/>
            <a:ext cx="6305550" cy="2484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3D693497-66A7-4007-A09D-485B70DA8960}"/>
              </a:ext>
            </a:extLst>
          </p:cNvPr>
          <p:cNvSpPr txBox="1"/>
          <p:nvPr/>
        </p:nvSpPr>
        <p:spPr>
          <a:xfrm>
            <a:off x="8985985" y="5111535"/>
            <a:ext cx="26516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pc="-150" dirty="0">
                <a:latin typeface="Century Gothic" panose="020B0502020202020204" pitchFamily="34" charset="0"/>
              </a:rPr>
              <a:t>Guillaume</a:t>
            </a:r>
            <a:r>
              <a:rPr lang="en-US" sz="2400" b="1" spc="-150" dirty="0">
                <a:latin typeface="Century Gothic" panose="020B0502020202020204" pitchFamily="34" charset="0"/>
              </a:rPr>
              <a:t> </a:t>
            </a:r>
            <a:r>
              <a:rPr lang="en-US" sz="2400" b="1" spc="-150" dirty="0" err="1">
                <a:latin typeface="Century Gothic" panose="020B0502020202020204" pitchFamily="34" charset="0"/>
              </a:rPr>
              <a:t>Chervet</a:t>
            </a:r>
            <a:endParaRPr lang="en-US" sz="2400" b="1" spc="-150" dirty="0">
              <a:latin typeface="Century Gothic" panose="020B0502020202020204" pitchFamily="34" charset="0"/>
            </a:endParaRPr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6E02377C-73E9-4E89-8F4E-21D6240BF1FC}"/>
              </a:ext>
            </a:extLst>
          </p:cNvPr>
          <p:cNvSpPr>
            <a:spLocks noChangeAspect="1"/>
          </p:cNvSpPr>
          <p:nvPr/>
        </p:nvSpPr>
        <p:spPr>
          <a:xfrm>
            <a:off x="9667186" y="3661988"/>
            <a:ext cx="1407126" cy="1413281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35">
            <a:extLst>
              <a:ext uri="{FF2B5EF4-FFF2-40B4-BE49-F238E27FC236}">
                <a16:creationId xmlns:a16="http://schemas.microsoft.com/office/drawing/2014/main" id="{FA4E5187-8585-453A-9DDA-F725F27D3D3C}"/>
              </a:ext>
            </a:extLst>
          </p:cNvPr>
          <p:cNvSpPr txBox="1"/>
          <p:nvPr/>
        </p:nvSpPr>
        <p:spPr>
          <a:xfrm>
            <a:off x="8670854" y="5536935"/>
            <a:ext cx="33997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dirty="0"/>
              <a:t>TechLead – ML Engineer @</a:t>
            </a:r>
            <a:r>
              <a:rPr lang="en-US" dirty="0" err="1"/>
              <a:t>guiChervet</a:t>
            </a:r>
            <a:endParaRPr lang="en-US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D852B093-A241-4FDD-8EE0-13769CEB6F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03408" y="5840725"/>
            <a:ext cx="370591" cy="276721"/>
          </a:xfrm>
          <a:prstGeom prst="rect">
            <a:avLst/>
          </a:prstGeom>
        </p:spPr>
      </p:pic>
      <p:pic>
        <p:nvPicPr>
          <p:cNvPr id="11" name="Picture 4" descr="Afficher l’image source">
            <a:extLst>
              <a:ext uri="{FF2B5EF4-FFF2-40B4-BE49-F238E27FC236}">
                <a16:creationId xmlns:a16="http://schemas.microsoft.com/office/drawing/2014/main" id="{AA098423-F7B1-4C4A-9F69-2DD819F4D5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3999" y="6289612"/>
            <a:ext cx="1075660" cy="434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8415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45"/>
    </mc:Choice>
    <mc:Fallback xmlns="">
      <p:transition spd="slow" advTm="3845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D9377F4-24AC-49D7-BF0D-4E8AB3906767}"/>
              </a:ext>
            </a:extLst>
          </p:cNvPr>
          <p:cNvSpPr/>
          <p:nvPr/>
        </p:nvSpPr>
        <p:spPr>
          <a:xfrm>
            <a:off x="4538897" y="833516"/>
            <a:ext cx="2788920" cy="170992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/>
              <a:t>Code</a:t>
            </a:r>
          </a:p>
        </p:txBody>
      </p:sp>
      <p:cxnSp>
        <p:nvCxnSpPr>
          <p:cNvPr id="6" name="Connecteur droit avec flèche 5">
            <a:extLst>
              <a:ext uri="{FF2B5EF4-FFF2-40B4-BE49-F238E27FC236}">
                <a16:creationId xmlns:a16="http://schemas.microsoft.com/office/drawing/2014/main" id="{636380CE-31B8-4E69-8A4C-8092C5C4F53B}"/>
              </a:ext>
            </a:extLst>
          </p:cNvPr>
          <p:cNvCxnSpPr>
            <a:endCxn id="4" idx="1"/>
          </p:cNvCxnSpPr>
          <p:nvPr/>
        </p:nvCxnSpPr>
        <p:spPr>
          <a:xfrm>
            <a:off x="3167297" y="1688480"/>
            <a:ext cx="1371600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E84E8571-A117-4D3B-B337-695FE01F1F44}"/>
              </a:ext>
            </a:extLst>
          </p:cNvPr>
          <p:cNvCxnSpPr/>
          <p:nvPr/>
        </p:nvCxnSpPr>
        <p:spPr>
          <a:xfrm>
            <a:off x="7327817" y="1688480"/>
            <a:ext cx="1371600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ZoneTexte 7">
            <a:extLst>
              <a:ext uri="{FF2B5EF4-FFF2-40B4-BE49-F238E27FC236}">
                <a16:creationId xmlns:a16="http://schemas.microsoft.com/office/drawing/2014/main" id="{3BD215DE-4BF1-40F6-B65F-7287D36A24F3}"/>
              </a:ext>
            </a:extLst>
          </p:cNvPr>
          <p:cNvSpPr txBox="1"/>
          <p:nvPr/>
        </p:nvSpPr>
        <p:spPr>
          <a:xfrm>
            <a:off x="1869822" y="1327733"/>
            <a:ext cx="10751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/>
              <a:t>Input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9D3F8072-33BD-4A69-BDBA-5D22A61ACC28}"/>
              </a:ext>
            </a:extLst>
          </p:cNvPr>
          <p:cNvSpPr txBox="1"/>
          <p:nvPr/>
        </p:nvSpPr>
        <p:spPr>
          <a:xfrm>
            <a:off x="8921789" y="1327732"/>
            <a:ext cx="13628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/>
              <a:t>Output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4B373F61-6DA3-4F4D-9052-A1412CD491C3}"/>
              </a:ext>
            </a:extLst>
          </p:cNvPr>
          <p:cNvSpPr txBox="1"/>
          <p:nvPr/>
        </p:nvSpPr>
        <p:spPr>
          <a:xfrm>
            <a:off x="9319052" y="-6227"/>
            <a:ext cx="2864384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/>
              <a:t>Deep Learning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912D05B-F961-444D-AA53-AA5A52ABE149}"/>
              </a:ext>
            </a:extLst>
          </p:cNvPr>
          <p:cNvSpPr/>
          <p:nvPr/>
        </p:nvSpPr>
        <p:spPr>
          <a:xfrm>
            <a:off x="4538897" y="3398408"/>
            <a:ext cx="2788920" cy="170992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/>
              <a:t>AI model</a:t>
            </a:r>
          </a:p>
        </p:txBody>
      </p: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B5A73AA0-7B85-4783-9911-488EC9F7C71F}"/>
              </a:ext>
            </a:extLst>
          </p:cNvPr>
          <p:cNvCxnSpPr>
            <a:endCxn id="11" idx="1"/>
          </p:cNvCxnSpPr>
          <p:nvPr/>
        </p:nvCxnSpPr>
        <p:spPr>
          <a:xfrm>
            <a:off x="3167297" y="4253372"/>
            <a:ext cx="1371600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945ECC64-BE36-4A26-9512-1BA473F7188B}"/>
              </a:ext>
            </a:extLst>
          </p:cNvPr>
          <p:cNvCxnSpPr/>
          <p:nvPr/>
        </p:nvCxnSpPr>
        <p:spPr>
          <a:xfrm>
            <a:off x="7327817" y="4253372"/>
            <a:ext cx="1371600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ZoneTexte 13">
            <a:extLst>
              <a:ext uri="{FF2B5EF4-FFF2-40B4-BE49-F238E27FC236}">
                <a16:creationId xmlns:a16="http://schemas.microsoft.com/office/drawing/2014/main" id="{1A1F6DEB-9D57-4139-AFF8-5B15F675C9F9}"/>
              </a:ext>
            </a:extLst>
          </p:cNvPr>
          <p:cNvSpPr txBox="1"/>
          <p:nvPr/>
        </p:nvSpPr>
        <p:spPr>
          <a:xfrm>
            <a:off x="1869822" y="3892625"/>
            <a:ext cx="10751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/>
              <a:t>Input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9B4A28E2-B5D0-4F7E-8881-5637A2A5E41E}"/>
              </a:ext>
            </a:extLst>
          </p:cNvPr>
          <p:cNvSpPr txBox="1"/>
          <p:nvPr/>
        </p:nvSpPr>
        <p:spPr>
          <a:xfrm>
            <a:off x="8921789" y="3892624"/>
            <a:ext cx="13628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/>
              <a:t>Output</a:t>
            </a:r>
          </a:p>
        </p:txBody>
      </p:sp>
      <p:pic>
        <p:nvPicPr>
          <p:cNvPr id="16" name="Espace réservé du contenu 5">
            <a:extLst>
              <a:ext uri="{FF2B5EF4-FFF2-40B4-BE49-F238E27FC236}">
                <a16:creationId xmlns:a16="http://schemas.microsoft.com/office/drawing/2014/main" id="{54E82B8A-AE25-4B14-9B58-E2C6C35950F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07" t="-1" r="16058" b="-2621"/>
          <a:stretch/>
        </p:blipFill>
        <p:spPr>
          <a:xfrm>
            <a:off x="5786661" y="4651661"/>
            <a:ext cx="523428" cy="426043"/>
          </a:xfrm>
          <a:prstGeom prst="rect">
            <a:avLst/>
          </a:prstGeom>
          <a:effectLst>
            <a:outerShdw algn="ctr" rotWithShape="0">
              <a:srgbClr val="000000"/>
            </a:outerShdw>
          </a:effec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E4618D72-7034-4E50-B868-E22533164D44}"/>
              </a:ext>
            </a:extLst>
          </p:cNvPr>
          <p:cNvSpPr/>
          <p:nvPr/>
        </p:nvSpPr>
        <p:spPr>
          <a:xfrm>
            <a:off x="95250" y="6604378"/>
            <a:ext cx="6305550" cy="2536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4147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74C07C7-68CB-4750-B64B-FC1F1C2EB3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5845" y="363105"/>
            <a:ext cx="4120309" cy="1325563"/>
          </a:xfrm>
        </p:spPr>
        <p:txBody>
          <a:bodyPr/>
          <a:lstStyle/>
          <a:p>
            <a:pPr algn="ctr"/>
            <a:r>
              <a:rPr lang="en-US">
                <a:solidFill>
                  <a:schemeClr val="accent3">
                    <a:lumMod val="50000"/>
                  </a:schemeClr>
                </a:solidFill>
              </a:rPr>
              <a:t>Data is gold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DA8CC370-0CAF-9618-358B-AA518206BA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6000" y="1858169"/>
            <a:ext cx="7620000" cy="4286250"/>
          </a:xfr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BDB37446-AD0B-4E93-A43C-E93B721CA58D}"/>
              </a:ext>
            </a:extLst>
          </p:cNvPr>
          <p:cNvSpPr txBox="1"/>
          <p:nvPr/>
        </p:nvSpPr>
        <p:spPr>
          <a:xfrm>
            <a:off x="3047222" y="1219421"/>
            <a:ext cx="6097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>
                <a:solidFill>
                  <a:schemeClr val="bg1">
                    <a:lumMod val="50000"/>
                  </a:schemeClr>
                </a:solidFill>
              </a:rPr>
              <a:t>(Data centric)</a:t>
            </a:r>
            <a:endParaRPr lang="en-US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FB7C83BA-C8A7-4BD0-BD43-C55E87E97009}"/>
              </a:ext>
            </a:extLst>
          </p:cNvPr>
          <p:cNvSpPr txBox="1"/>
          <p:nvPr/>
        </p:nvSpPr>
        <p:spPr>
          <a:xfrm>
            <a:off x="9319052" y="-6227"/>
            <a:ext cx="2864384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/>
              <a:t>Deep Learning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39B835E-E7EA-40F7-9B7B-2F0BF3C0FFB7}"/>
              </a:ext>
            </a:extLst>
          </p:cNvPr>
          <p:cNvSpPr/>
          <p:nvPr/>
        </p:nvSpPr>
        <p:spPr>
          <a:xfrm>
            <a:off x="95250" y="6604378"/>
            <a:ext cx="6305550" cy="2536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284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A7F94501-1EAA-4C37-9720-3D3B0F108871}"/>
              </a:ext>
            </a:extLst>
          </p:cNvPr>
          <p:cNvSpPr/>
          <p:nvPr/>
        </p:nvSpPr>
        <p:spPr>
          <a:xfrm>
            <a:off x="95250" y="6604378"/>
            <a:ext cx="6305550" cy="2536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5B0057D-9B53-4FA6-9D90-79014A950ED5}"/>
              </a:ext>
            </a:extLst>
          </p:cNvPr>
          <p:cNvSpPr/>
          <p:nvPr/>
        </p:nvSpPr>
        <p:spPr>
          <a:xfrm>
            <a:off x="478963" y="1750140"/>
            <a:ext cx="1936955" cy="35789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Configuration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5BC0002-2251-4BCC-9D2B-87121228E511}"/>
              </a:ext>
            </a:extLst>
          </p:cNvPr>
          <p:cNvSpPr/>
          <p:nvPr/>
        </p:nvSpPr>
        <p:spPr>
          <a:xfrm>
            <a:off x="2586956" y="1750140"/>
            <a:ext cx="1641987" cy="21903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Data Collection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0B864CF-274F-4B54-AA67-B289F00051D9}"/>
              </a:ext>
            </a:extLst>
          </p:cNvPr>
          <p:cNvSpPr/>
          <p:nvPr/>
        </p:nvSpPr>
        <p:spPr>
          <a:xfrm>
            <a:off x="2586955" y="4018693"/>
            <a:ext cx="3066593" cy="13103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Feature Extraction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5A7832E-884E-49F2-AE75-1AD0712A59D1}"/>
              </a:ext>
            </a:extLst>
          </p:cNvPr>
          <p:cNvSpPr/>
          <p:nvPr/>
        </p:nvSpPr>
        <p:spPr>
          <a:xfrm>
            <a:off x="4375884" y="3411272"/>
            <a:ext cx="1277663" cy="529246"/>
          </a:xfrm>
          <a:prstGeom prst="rect">
            <a:avLst/>
          </a:prstGeom>
          <a:solidFill>
            <a:srgbClr val="0070C0"/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ML Code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BC3C90C-B8B8-454A-9179-E856BC621564}"/>
              </a:ext>
            </a:extLst>
          </p:cNvPr>
          <p:cNvSpPr/>
          <p:nvPr/>
        </p:nvSpPr>
        <p:spPr>
          <a:xfrm>
            <a:off x="4375886" y="1750140"/>
            <a:ext cx="1277662" cy="15584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Data Verification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EF770B6-DD41-4902-B480-1965CD8D1282}"/>
              </a:ext>
            </a:extLst>
          </p:cNvPr>
          <p:cNvSpPr/>
          <p:nvPr/>
        </p:nvSpPr>
        <p:spPr>
          <a:xfrm>
            <a:off x="5845339" y="1760188"/>
            <a:ext cx="2243260" cy="15584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Machine Resource Management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0D2DD4F-E9DE-491F-BF1B-30471327AAB3}"/>
              </a:ext>
            </a:extLst>
          </p:cNvPr>
          <p:cNvSpPr/>
          <p:nvPr/>
        </p:nvSpPr>
        <p:spPr>
          <a:xfrm>
            <a:off x="5845339" y="3411272"/>
            <a:ext cx="2243259" cy="6660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Analysis Tools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E9C5A17-B092-4613-BA17-1CA61C74EDDA}"/>
              </a:ext>
            </a:extLst>
          </p:cNvPr>
          <p:cNvSpPr/>
          <p:nvPr/>
        </p:nvSpPr>
        <p:spPr>
          <a:xfrm>
            <a:off x="5845340" y="4180871"/>
            <a:ext cx="2243259" cy="11482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Process Management Tools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A45E824-F53A-4D4C-9A38-A8C67B1A6A07}"/>
              </a:ext>
            </a:extLst>
          </p:cNvPr>
          <p:cNvSpPr/>
          <p:nvPr/>
        </p:nvSpPr>
        <p:spPr>
          <a:xfrm>
            <a:off x="8280391" y="1760187"/>
            <a:ext cx="1641988" cy="35688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Serving Infrastructure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5E112FB-32D3-43B0-8439-EF5555F8665C}"/>
              </a:ext>
            </a:extLst>
          </p:cNvPr>
          <p:cNvSpPr/>
          <p:nvPr/>
        </p:nvSpPr>
        <p:spPr>
          <a:xfrm>
            <a:off x="10071576" y="1750140"/>
            <a:ext cx="1641988" cy="35688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Monitoring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DCAF7D7D-BBBA-4F05-9A38-8678B4FB7A06}"/>
              </a:ext>
            </a:extLst>
          </p:cNvPr>
          <p:cNvSpPr txBox="1"/>
          <p:nvPr/>
        </p:nvSpPr>
        <p:spPr>
          <a:xfrm flipH="1">
            <a:off x="542923" y="6315075"/>
            <a:ext cx="8385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Source : Google, </a:t>
            </a:r>
            <a:r>
              <a:rPr lang="en-US">
                <a:hlinkClick r:id="rId2"/>
              </a:rPr>
              <a:t>The Hidden Technical Debt In Machine Learning Systems</a:t>
            </a:r>
            <a:endParaRPr lang="en-US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B879DFE8-B36F-48F0-83DF-2951A81EAE0C}"/>
              </a:ext>
            </a:extLst>
          </p:cNvPr>
          <p:cNvSpPr txBox="1"/>
          <p:nvPr/>
        </p:nvSpPr>
        <p:spPr>
          <a:xfrm>
            <a:off x="9319052" y="-6227"/>
            <a:ext cx="2864384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/>
              <a:t>Deep Learning</a:t>
            </a:r>
          </a:p>
        </p:txBody>
      </p:sp>
    </p:spTree>
    <p:extLst>
      <p:ext uri="{BB962C8B-B14F-4D97-AF65-F5344CB8AC3E}">
        <p14:creationId xmlns:p14="http://schemas.microsoft.com/office/powerpoint/2010/main" val="40148327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Picture 5">
            <a:extLst>
              <a:ext uri="{FF2B5EF4-FFF2-40B4-BE49-F238E27FC236}">
                <a16:creationId xmlns:a16="http://schemas.microsoft.com/office/drawing/2014/main" id="{465360AC-01AD-4126-9807-0968EDCF6B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8339" y="931094"/>
            <a:ext cx="1380564" cy="1236152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B328AB8B-7A2B-4D5C-8158-8AD90E1612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7176" y="3834017"/>
            <a:ext cx="1390650" cy="199352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9AB43DC7-70B0-428C-BA00-0747535379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1660951" y="3329407"/>
            <a:ext cx="1991818" cy="280941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F13A39A2-87DB-4AC7-8225-36F52451E4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40956" y="4344487"/>
            <a:ext cx="1371600" cy="96003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690BA006-DE1C-42B7-85C0-57D102417D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27418" y="3908042"/>
            <a:ext cx="657225" cy="152400"/>
          </a:xfrm>
          <a:prstGeom prst="rect">
            <a:avLst/>
          </a:prstGeo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id="{DD92FC87-14B0-4A72-90A2-BBBACE35B5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39824" y="3604534"/>
            <a:ext cx="1257300" cy="219075"/>
          </a:xfrm>
          <a:prstGeom prst="rect">
            <a:avLst/>
          </a:prstGeom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id="{7CFF2178-E857-4C9F-A21A-459F3690060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07998" y="4198519"/>
            <a:ext cx="733425" cy="133350"/>
          </a:xfrm>
          <a:prstGeom prst="rect">
            <a:avLst/>
          </a:prstGeom>
        </p:spPr>
      </p:pic>
      <p:pic>
        <p:nvPicPr>
          <p:cNvPr id="14" name="Picture 14">
            <a:extLst>
              <a:ext uri="{FF2B5EF4-FFF2-40B4-BE49-F238E27FC236}">
                <a16:creationId xmlns:a16="http://schemas.microsoft.com/office/drawing/2014/main" id="{9FA4FA91-E05B-423B-9BC1-AC48BE9E2F0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319052" y="4758281"/>
            <a:ext cx="1133475" cy="171450"/>
          </a:xfrm>
          <a:prstGeom prst="rect">
            <a:avLst/>
          </a:prstGeom>
        </p:spPr>
      </p:pic>
      <p:pic>
        <p:nvPicPr>
          <p:cNvPr id="15" name="Picture 15">
            <a:extLst>
              <a:ext uri="{FF2B5EF4-FFF2-40B4-BE49-F238E27FC236}">
                <a16:creationId xmlns:a16="http://schemas.microsoft.com/office/drawing/2014/main" id="{F1DDBC97-68FB-4F28-8281-C41D2FAD144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75466" y="5316826"/>
            <a:ext cx="733425" cy="133350"/>
          </a:xfrm>
          <a:prstGeom prst="rect">
            <a:avLst/>
          </a:prstGeom>
        </p:spPr>
      </p:pic>
      <p:pic>
        <p:nvPicPr>
          <p:cNvPr id="16" name="Picture 16">
            <a:extLst>
              <a:ext uri="{FF2B5EF4-FFF2-40B4-BE49-F238E27FC236}">
                <a16:creationId xmlns:a16="http://schemas.microsoft.com/office/drawing/2014/main" id="{23B4C267-D41C-41D4-A5B3-CF3A24223DD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009912" y="4429083"/>
            <a:ext cx="1470212" cy="139400"/>
          </a:xfrm>
          <a:prstGeom prst="rect">
            <a:avLst/>
          </a:prstGeom>
        </p:spPr>
      </p:pic>
      <p:pic>
        <p:nvPicPr>
          <p:cNvPr id="17" name="Picture 17">
            <a:extLst>
              <a:ext uri="{FF2B5EF4-FFF2-40B4-BE49-F238E27FC236}">
                <a16:creationId xmlns:a16="http://schemas.microsoft.com/office/drawing/2014/main" id="{582AB288-481E-4E31-854E-3AC0FFC7EE0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484502" y="5508679"/>
            <a:ext cx="771525" cy="171450"/>
          </a:xfrm>
          <a:prstGeom prst="rect">
            <a:avLst/>
          </a:prstGeom>
        </p:spPr>
      </p:pic>
      <p:pic>
        <p:nvPicPr>
          <p:cNvPr id="18" name="Picture 18">
            <a:extLst>
              <a:ext uri="{FF2B5EF4-FFF2-40B4-BE49-F238E27FC236}">
                <a16:creationId xmlns:a16="http://schemas.microsoft.com/office/drawing/2014/main" id="{F35D1665-6E32-48B1-A3DC-FD4734F4FE8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580626" y="5081564"/>
            <a:ext cx="561975" cy="142875"/>
          </a:xfrm>
          <a:prstGeom prst="rect">
            <a:avLst/>
          </a:prstGeom>
        </p:spPr>
      </p:pic>
      <p:pic>
        <p:nvPicPr>
          <p:cNvPr id="19" name="Picture 19">
            <a:extLst>
              <a:ext uri="{FF2B5EF4-FFF2-40B4-BE49-F238E27FC236}">
                <a16:creationId xmlns:a16="http://schemas.microsoft.com/office/drawing/2014/main" id="{BD982142-5825-419C-9187-81199C978EE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399570" y="5841522"/>
            <a:ext cx="733425" cy="13335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96E1BA4-B779-4AC2-93CD-1B21B8B225E2}"/>
              </a:ext>
            </a:extLst>
          </p:cNvPr>
          <p:cNvSpPr txBox="1"/>
          <p:nvPr/>
        </p:nvSpPr>
        <p:spPr>
          <a:xfrm>
            <a:off x="2596403" y="1084012"/>
            <a:ext cx="128587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/>
              <a:t>Page</a:t>
            </a:r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AD32CA55-0C1A-4E5F-9DE3-D0EFD361ED0E}"/>
              </a:ext>
            </a:extLst>
          </p:cNvPr>
          <p:cNvSpPr/>
          <p:nvPr/>
        </p:nvSpPr>
        <p:spPr>
          <a:xfrm>
            <a:off x="3538190" y="4592864"/>
            <a:ext cx="590550" cy="485775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AB59467D-2888-4F40-8EBD-E6F627A6D18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667436" y="130197"/>
            <a:ext cx="1990165" cy="283099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31905D87-28F4-409A-9EB9-34C6497CC51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899646" y="864868"/>
            <a:ext cx="1488143" cy="133476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Picture 5">
            <a:extLst>
              <a:ext uri="{FF2B5EF4-FFF2-40B4-BE49-F238E27FC236}">
                <a16:creationId xmlns:a16="http://schemas.microsoft.com/office/drawing/2014/main" id="{9A6FEF67-DC71-4064-98E7-9F487A54FF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3572" y="927601"/>
            <a:ext cx="1380564" cy="1236152"/>
          </a:xfrm>
          <a:prstGeom prst="rect">
            <a:avLst/>
          </a:prstGeom>
        </p:spPr>
      </p:pic>
      <p:pic>
        <p:nvPicPr>
          <p:cNvPr id="7" name="Picture 19">
            <a:extLst>
              <a:ext uri="{FF2B5EF4-FFF2-40B4-BE49-F238E27FC236}">
                <a16:creationId xmlns:a16="http://schemas.microsoft.com/office/drawing/2014/main" id="{3B7F4F27-32F8-431F-A2DA-BBED9E845997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-1" y="2330105"/>
            <a:ext cx="1550895" cy="1577789"/>
          </a:xfrm>
          <a:prstGeom prst="rect">
            <a:avLst/>
          </a:prstGeom>
        </p:spPr>
      </p:pic>
      <p:sp>
        <p:nvSpPr>
          <p:cNvPr id="28" name="Arrow: Right 27">
            <a:extLst>
              <a:ext uri="{FF2B5EF4-FFF2-40B4-BE49-F238E27FC236}">
                <a16:creationId xmlns:a16="http://schemas.microsoft.com/office/drawing/2014/main" id="{AB8EB02C-5162-41C2-B59A-F978CEA9B4D7}"/>
              </a:ext>
            </a:extLst>
          </p:cNvPr>
          <p:cNvSpPr/>
          <p:nvPr/>
        </p:nvSpPr>
        <p:spPr>
          <a:xfrm rot="-2520000">
            <a:off x="1409072" y="2297900"/>
            <a:ext cx="590550" cy="485775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B78367CC-6610-4715-A0AD-0B693C3F79DD}"/>
              </a:ext>
            </a:extLst>
          </p:cNvPr>
          <p:cNvSpPr/>
          <p:nvPr/>
        </p:nvSpPr>
        <p:spPr>
          <a:xfrm rot="2400000">
            <a:off x="1368730" y="3284017"/>
            <a:ext cx="590550" cy="485775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B10E86D-B938-41E0-9E7E-449296B6A70C}"/>
              </a:ext>
            </a:extLst>
          </p:cNvPr>
          <p:cNvSpPr txBox="1"/>
          <p:nvPr/>
        </p:nvSpPr>
        <p:spPr>
          <a:xfrm rot="-2580000">
            <a:off x="1350308" y="2348036"/>
            <a:ext cx="849967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>
                <a:solidFill>
                  <a:schemeClr val="bg1"/>
                </a:solidFill>
              </a:rPr>
              <a:t>Split</a:t>
            </a:r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91E47E77-3002-4339-AA9A-29438925A970}"/>
              </a:ext>
            </a:extLst>
          </p:cNvPr>
          <p:cNvSpPr/>
          <p:nvPr/>
        </p:nvSpPr>
        <p:spPr>
          <a:xfrm>
            <a:off x="3482160" y="1257993"/>
            <a:ext cx="590550" cy="485775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9A403B89-ACE4-4A98-957D-8FE8674F6756}"/>
              </a:ext>
            </a:extLst>
          </p:cNvPr>
          <p:cNvSpPr/>
          <p:nvPr/>
        </p:nvSpPr>
        <p:spPr>
          <a:xfrm>
            <a:off x="7098696" y="1257975"/>
            <a:ext cx="590550" cy="485775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Arrow: Right 38">
            <a:extLst>
              <a:ext uri="{FF2B5EF4-FFF2-40B4-BE49-F238E27FC236}">
                <a16:creationId xmlns:a16="http://schemas.microsoft.com/office/drawing/2014/main" id="{41929FE0-16E2-431E-956F-915539F08956}"/>
              </a:ext>
            </a:extLst>
          </p:cNvPr>
          <p:cNvSpPr/>
          <p:nvPr/>
        </p:nvSpPr>
        <p:spPr>
          <a:xfrm>
            <a:off x="5113735" y="4592864"/>
            <a:ext cx="830983" cy="458881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E63DA772-256B-4783-AFB8-CFE4ACBAC73E}"/>
              </a:ext>
            </a:extLst>
          </p:cNvPr>
          <p:cNvSpPr/>
          <p:nvPr/>
        </p:nvSpPr>
        <p:spPr>
          <a:xfrm>
            <a:off x="5140630" y="1240064"/>
            <a:ext cx="830983" cy="503704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12018DA-D091-4CA4-BABF-69DFB0B65C21}"/>
              </a:ext>
            </a:extLst>
          </p:cNvPr>
          <p:cNvSpPr txBox="1"/>
          <p:nvPr/>
        </p:nvSpPr>
        <p:spPr>
          <a:xfrm>
            <a:off x="3510802" y="4714718"/>
            <a:ext cx="1495425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Zoning 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7A06601-74EE-41DC-9D38-1159B314C50C}"/>
              </a:ext>
            </a:extLst>
          </p:cNvPr>
          <p:cNvSpPr txBox="1"/>
          <p:nvPr/>
        </p:nvSpPr>
        <p:spPr>
          <a:xfrm>
            <a:off x="3448049" y="1379848"/>
            <a:ext cx="1495425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Zoning 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045D61F-BDBF-440B-BED7-36507668E867}"/>
              </a:ext>
            </a:extLst>
          </p:cNvPr>
          <p:cNvSpPr txBox="1"/>
          <p:nvPr/>
        </p:nvSpPr>
        <p:spPr>
          <a:xfrm>
            <a:off x="5058896" y="4696788"/>
            <a:ext cx="1102659" cy="2551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000" dirty="0">
                <a:solidFill>
                  <a:schemeClr val="bg1"/>
                </a:solidFill>
              </a:rPr>
              <a:t>Homography</a:t>
            </a:r>
          </a:p>
        </p:txBody>
      </p:sp>
      <p:pic>
        <p:nvPicPr>
          <p:cNvPr id="47" name="Picture 10">
            <a:extLst>
              <a:ext uri="{FF2B5EF4-FFF2-40B4-BE49-F238E27FC236}">
                <a16:creationId xmlns:a16="http://schemas.microsoft.com/office/drawing/2014/main" id="{7482DCD2-1001-4E41-9F5F-098B4C2E65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27708" y="4335522"/>
            <a:ext cx="1371600" cy="96003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1" name="Arrow: Right 40">
            <a:extLst>
              <a:ext uri="{FF2B5EF4-FFF2-40B4-BE49-F238E27FC236}">
                <a16:creationId xmlns:a16="http://schemas.microsoft.com/office/drawing/2014/main" id="{25AE7360-02AD-4AA1-A1AF-B2B408DAD9D9}"/>
              </a:ext>
            </a:extLst>
          </p:cNvPr>
          <p:cNvSpPr/>
          <p:nvPr/>
        </p:nvSpPr>
        <p:spPr>
          <a:xfrm>
            <a:off x="7027700" y="4597042"/>
            <a:ext cx="590550" cy="485775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Arrow: Right 45">
            <a:extLst>
              <a:ext uri="{FF2B5EF4-FFF2-40B4-BE49-F238E27FC236}">
                <a16:creationId xmlns:a16="http://schemas.microsoft.com/office/drawing/2014/main" id="{F03AFA7A-8724-4E27-9F6B-C800D689F662}"/>
              </a:ext>
            </a:extLst>
          </p:cNvPr>
          <p:cNvSpPr/>
          <p:nvPr/>
        </p:nvSpPr>
        <p:spPr>
          <a:xfrm>
            <a:off x="8587558" y="4570148"/>
            <a:ext cx="590550" cy="485775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BE86791-606D-4E90-9889-D0ACB27CCE10}"/>
              </a:ext>
            </a:extLst>
          </p:cNvPr>
          <p:cNvSpPr/>
          <p:nvPr/>
        </p:nvSpPr>
        <p:spPr>
          <a:xfrm>
            <a:off x="7758952" y="4440991"/>
            <a:ext cx="502023" cy="152400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0A73D572-370E-4AB6-A106-6A2E6B5D5CE6}"/>
              </a:ext>
            </a:extLst>
          </p:cNvPr>
          <p:cNvSpPr/>
          <p:nvPr/>
        </p:nvSpPr>
        <p:spPr>
          <a:xfrm>
            <a:off x="7758952" y="4593391"/>
            <a:ext cx="502023" cy="152400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782A284-4064-460E-9FC6-11A3CF1E008A}"/>
              </a:ext>
            </a:extLst>
          </p:cNvPr>
          <p:cNvSpPr/>
          <p:nvPr/>
        </p:nvSpPr>
        <p:spPr>
          <a:xfrm>
            <a:off x="7758951" y="4745790"/>
            <a:ext cx="502023" cy="152400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E47DE73E-D19A-4144-9A52-6FCD9A9FB26F}"/>
              </a:ext>
            </a:extLst>
          </p:cNvPr>
          <p:cNvSpPr/>
          <p:nvPr/>
        </p:nvSpPr>
        <p:spPr>
          <a:xfrm>
            <a:off x="7758951" y="4898190"/>
            <a:ext cx="502023" cy="152400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26368013-0577-4B21-B6FD-4E1F1B6BB926}"/>
              </a:ext>
            </a:extLst>
          </p:cNvPr>
          <p:cNvSpPr/>
          <p:nvPr/>
        </p:nvSpPr>
        <p:spPr>
          <a:xfrm>
            <a:off x="7463116" y="5077485"/>
            <a:ext cx="1308846" cy="170329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1169252-75F3-4951-AA8D-6A6402B8D826}"/>
              </a:ext>
            </a:extLst>
          </p:cNvPr>
          <p:cNvSpPr txBox="1"/>
          <p:nvPr/>
        </p:nvSpPr>
        <p:spPr>
          <a:xfrm>
            <a:off x="7081954" y="1370865"/>
            <a:ext cx="1137958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000" dirty="0">
                <a:solidFill>
                  <a:schemeClr val="bg1"/>
                </a:solidFill>
              </a:rPr>
              <a:t>Zoning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D6A6E49-DFF6-4939-B344-0F5799A8931F}"/>
              </a:ext>
            </a:extLst>
          </p:cNvPr>
          <p:cNvSpPr txBox="1"/>
          <p:nvPr/>
        </p:nvSpPr>
        <p:spPr>
          <a:xfrm>
            <a:off x="7019922" y="4709933"/>
            <a:ext cx="895911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000" dirty="0">
                <a:solidFill>
                  <a:schemeClr val="bg1"/>
                </a:solidFill>
              </a:rPr>
              <a:t>Zoning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53E40F4-3AC6-4E3F-A8B8-63261B008409}"/>
              </a:ext>
            </a:extLst>
          </p:cNvPr>
          <p:cNvSpPr txBox="1"/>
          <p:nvPr/>
        </p:nvSpPr>
        <p:spPr>
          <a:xfrm>
            <a:off x="8631331" y="4693683"/>
            <a:ext cx="849967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>
                <a:solidFill>
                  <a:schemeClr val="bg1"/>
                </a:solidFill>
              </a:rPr>
              <a:t>OCR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4FE806C-6168-4724-B979-45E8B03B5933}"/>
              </a:ext>
            </a:extLst>
          </p:cNvPr>
          <p:cNvSpPr txBox="1"/>
          <p:nvPr/>
        </p:nvSpPr>
        <p:spPr>
          <a:xfrm>
            <a:off x="5094755" y="1379848"/>
            <a:ext cx="1255059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000" dirty="0">
                <a:solidFill>
                  <a:schemeClr val="bg1"/>
                </a:solidFill>
              </a:rPr>
              <a:t>Homography</a:t>
            </a:r>
          </a:p>
        </p:txBody>
      </p:sp>
      <p:pic>
        <p:nvPicPr>
          <p:cNvPr id="54" name="Picture 6">
            <a:extLst>
              <a:ext uri="{FF2B5EF4-FFF2-40B4-BE49-F238E27FC236}">
                <a16:creationId xmlns:a16="http://schemas.microsoft.com/office/drawing/2014/main" id="{D3734E4B-0659-46CC-BBBF-7530F014FC09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326513" y="1111002"/>
            <a:ext cx="878541" cy="795618"/>
          </a:xfrm>
          <a:prstGeom prst="rect">
            <a:avLst/>
          </a:prstGeom>
        </p:spPr>
      </p:pic>
      <p:sp>
        <p:nvSpPr>
          <p:cNvPr id="55" name="Arrow: Right 54">
            <a:extLst>
              <a:ext uri="{FF2B5EF4-FFF2-40B4-BE49-F238E27FC236}">
                <a16:creationId xmlns:a16="http://schemas.microsoft.com/office/drawing/2014/main" id="{D5819918-CF5E-4180-9615-C593FF768ABF}"/>
              </a:ext>
            </a:extLst>
          </p:cNvPr>
          <p:cNvSpPr/>
          <p:nvPr/>
        </p:nvSpPr>
        <p:spPr>
          <a:xfrm>
            <a:off x="8850755" y="1265932"/>
            <a:ext cx="590550" cy="485775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AA8D2C4-002F-4A2B-AD78-81A1AEDAB6C0}"/>
              </a:ext>
            </a:extLst>
          </p:cNvPr>
          <p:cNvSpPr txBox="1"/>
          <p:nvPr/>
        </p:nvSpPr>
        <p:spPr>
          <a:xfrm>
            <a:off x="8851942" y="1387786"/>
            <a:ext cx="564218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000" dirty="0">
                <a:solidFill>
                  <a:schemeClr val="bg1"/>
                </a:solidFill>
              </a:rPr>
              <a:t>Zoning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8ABD1DC2-D311-44B5-BC7A-F89EA94FCFC6}"/>
              </a:ext>
            </a:extLst>
          </p:cNvPr>
          <p:cNvSpPr/>
          <p:nvPr/>
        </p:nvSpPr>
        <p:spPr>
          <a:xfrm>
            <a:off x="9510289" y="1145739"/>
            <a:ext cx="340659" cy="89648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C11E651C-6D75-43FF-8BF5-8D0B29F7D565}"/>
              </a:ext>
            </a:extLst>
          </p:cNvPr>
          <p:cNvSpPr/>
          <p:nvPr/>
        </p:nvSpPr>
        <p:spPr>
          <a:xfrm>
            <a:off x="9510289" y="1235386"/>
            <a:ext cx="340659" cy="89648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88CD44D3-44E4-446B-98E7-BE8F4DA59B70}"/>
              </a:ext>
            </a:extLst>
          </p:cNvPr>
          <p:cNvSpPr/>
          <p:nvPr/>
        </p:nvSpPr>
        <p:spPr>
          <a:xfrm>
            <a:off x="9510288" y="1333997"/>
            <a:ext cx="340659" cy="89648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DD4F2A9B-A971-46E0-8403-84E4A9E1BB55}"/>
              </a:ext>
            </a:extLst>
          </p:cNvPr>
          <p:cNvSpPr/>
          <p:nvPr/>
        </p:nvSpPr>
        <p:spPr>
          <a:xfrm>
            <a:off x="9510289" y="1423645"/>
            <a:ext cx="340659" cy="89648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F90F97B8-A082-45AF-9FB3-0B35A0B45AC2}"/>
              </a:ext>
            </a:extLst>
          </p:cNvPr>
          <p:cNvSpPr/>
          <p:nvPr/>
        </p:nvSpPr>
        <p:spPr>
          <a:xfrm>
            <a:off x="9510289" y="1513292"/>
            <a:ext cx="340659" cy="89648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413A552E-EE0E-4988-8C70-689813E23692}"/>
              </a:ext>
            </a:extLst>
          </p:cNvPr>
          <p:cNvSpPr/>
          <p:nvPr/>
        </p:nvSpPr>
        <p:spPr>
          <a:xfrm>
            <a:off x="9510289" y="1611903"/>
            <a:ext cx="340659" cy="89648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374ABF0D-0A0C-4F0C-990D-7A2883DCFD7F}"/>
              </a:ext>
            </a:extLst>
          </p:cNvPr>
          <p:cNvSpPr/>
          <p:nvPr/>
        </p:nvSpPr>
        <p:spPr>
          <a:xfrm>
            <a:off x="9510288" y="1701550"/>
            <a:ext cx="340659" cy="89648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51592CE1-4F13-4547-B701-0E1E57F749DD}"/>
              </a:ext>
            </a:extLst>
          </p:cNvPr>
          <p:cNvSpPr/>
          <p:nvPr/>
        </p:nvSpPr>
        <p:spPr>
          <a:xfrm>
            <a:off x="9850948" y="1145739"/>
            <a:ext cx="340659" cy="89648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9F5F2ED8-F4DE-49B5-B9EE-F272EE1A9F1A}"/>
              </a:ext>
            </a:extLst>
          </p:cNvPr>
          <p:cNvSpPr/>
          <p:nvPr/>
        </p:nvSpPr>
        <p:spPr>
          <a:xfrm>
            <a:off x="9850947" y="1244350"/>
            <a:ext cx="340659" cy="89648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60A2C1E5-1AE1-42D8-9782-6B27BF8010A8}"/>
              </a:ext>
            </a:extLst>
          </p:cNvPr>
          <p:cNvSpPr/>
          <p:nvPr/>
        </p:nvSpPr>
        <p:spPr>
          <a:xfrm>
            <a:off x="9850948" y="1325033"/>
            <a:ext cx="340659" cy="89648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2A92D734-85B6-4D08-A870-559529C11E3F}"/>
              </a:ext>
            </a:extLst>
          </p:cNvPr>
          <p:cNvSpPr/>
          <p:nvPr/>
        </p:nvSpPr>
        <p:spPr>
          <a:xfrm>
            <a:off x="9850947" y="1423644"/>
            <a:ext cx="340659" cy="89648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581ADBA6-F851-4F46-B854-603DF4B13698}"/>
              </a:ext>
            </a:extLst>
          </p:cNvPr>
          <p:cNvSpPr/>
          <p:nvPr/>
        </p:nvSpPr>
        <p:spPr>
          <a:xfrm>
            <a:off x="9850948" y="1504327"/>
            <a:ext cx="340659" cy="89648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5E0C0CD4-1600-4E9C-B4EE-B1E9956A963B}"/>
              </a:ext>
            </a:extLst>
          </p:cNvPr>
          <p:cNvSpPr/>
          <p:nvPr/>
        </p:nvSpPr>
        <p:spPr>
          <a:xfrm>
            <a:off x="9850947" y="1602938"/>
            <a:ext cx="340659" cy="89648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F25BA22E-B152-4E17-BCCF-686B04AA6F97}"/>
              </a:ext>
            </a:extLst>
          </p:cNvPr>
          <p:cNvSpPr/>
          <p:nvPr/>
        </p:nvSpPr>
        <p:spPr>
          <a:xfrm>
            <a:off x="9850947" y="1692585"/>
            <a:ext cx="340659" cy="89648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" name="Picture 6">
            <a:extLst>
              <a:ext uri="{FF2B5EF4-FFF2-40B4-BE49-F238E27FC236}">
                <a16:creationId xmlns:a16="http://schemas.microsoft.com/office/drawing/2014/main" id="{B49438F2-C0EA-4F3E-A0F4-96BE99B98EA8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l="28571" t="7865" r="22449" b="83146"/>
          <a:stretch/>
        </p:blipFill>
        <p:spPr>
          <a:xfrm>
            <a:off x="10566754" y="1211368"/>
            <a:ext cx="430306" cy="71523"/>
          </a:xfrm>
          <a:prstGeom prst="rect">
            <a:avLst/>
          </a:prstGeom>
        </p:spPr>
      </p:pic>
      <p:pic>
        <p:nvPicPr>
          <p:cNvPr id="72" name="Picture 6">
            <a:extLst>
              <a:ext uri="{FF2B5EF4-FFF2-40B4-BE49-F238E27FC236}">
                <a16:creationId xmlns:a16="http://schemas.microsoft.com/office/drawing/2014/main" id="{E2540B05-1D8D-4307-82B4-A2FAEE51E8A6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l="28571" t="7865" r="22449" b="83146"/>
          <a:stretch/>
        </p:blipFill>
        <p:spPr>
          <a:xfrm>
            <a:off x="10647436" y="1318945"/>
            <a:ext cx="430306" cy="71523"/>
          </a:xfrm>
          <a:prstGeom prst="rect">
            <a:avLst/>
          </a:prstGeom>
        </p:spPr>
      </p:pic>
      <p:pic>
        <p:nvPicPr>
          <p:cNvPr id="73" name="Picture 6">
            <a:extLst>
              <a:ext uri="{FF2B5EF4-FFF2-40B4-BE49-F238E27FC236}">
                <a16:creationId xmlns:a16="http://schemas.microsoft.com/office/drawing/2014/main" id="{FA8EF3AD-BA1B-4D6F-B3D7-9B58E2BA022D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l="28571" t="7865" r="22449" b="83146"/>
          <a:stretch/>
        </p:blipFill>
        <p:spPr>
          <a:xfrm>
            <a:off x="10566753" y="1444450"/>
            <a:ext cx="430306" cy="71523"/>
          </a:xfrm>
          <a:prstGeom prst="rect">
            <a:avLst/>
          </a:prstGeom>
        </p:spPr>
      </p:pic>
      <p:pic>
        <p:nvPicPr>
          <p:cNvPr id="74" name="Picture 6">
            <a:extLst>
              <a:ext uri="{FF2B5EF4-FFF2-40B4-BE49-F238E27FC236}">
                <a16:creationId xmlns:a16="http://schemas.microsoft.com/office/drawing/2014/main" id="{F15A1D32-7F2F-4420-AAB1-737013AB1A25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l="28571" t="7865" r="22449" b="83146"/>
          <a:stretch/>
        </p:blipFill>
        <p:spPr>
          <a:xfrm>
            <a:off x="10620541" y="1614779"/>
            <a:ext cx="430306" cy="71523"/>
          </a:xfrm>
          <a:prstGeom prst="rect">
            <a:avLst/>
          </a:prstGeom>
        </p:spPr>
      </p:pic>
      <p:pic>
        <p:nvPicPr>
          <p:cNvPr id="75" name="Picture 6">
            <a:extLst>
              <a:ext uri="{FF2B5EF4-FFF2-40B4-BE49-F238E27FC236}">
                <a16:creationId xmlns:a16="http://schemas.microsoft.com/office/drawing/2014/main" id="{E75EA813-68A6-476B-885D-14F98C7B8E4E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l="28571" t="7865" r="22449" b="83146"/>
          <a:stretch/>
        </p:blipFill>
        <p:spPr>
          <a:xfrm>
            <a:off x="10620542" y="1740286"/>
            <a:ext cx="430306" cy="71523"/>
          </a:xfrm>
          <a:prstGeom prst="rect">
            <a:avLst/>
          </a:prstGeom>
        </p:spPr>
      </p:pic>
      <p:pic>
        <p:nvPicPr>
          <p:cNvPr id="76" name="Picture 6">
            <a:extLst>
              <a:ext uri="{FF2B5EF4-FFF2-40B4-BE49-F238E27FC236}">
                <a16:creationId xmlns:a16="http://schemas.microsoft.com/office/drawing/2014/main" id="{A2CCE513-BAFD-41FC-8B3D-F424B6D81190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l="28571" t="7865" r="22449" b="83146"/>
          <a:stretch/>
        </p:blipFill>
        <p:spPr>
          <a:xfrm>
            <a:off x="10548824" y="1892685"/>
            <a:ext cx="430306" cy="71523"/>
          </a:xfrm>
          <a:prstGeom prst="rect">
            <a:avLst/>
          </a:prstGeom>
        </p:spPr>
      </p:pic>
      <p:sp>
        <p:nvSpPr>
          <p:cNvPr id="77" name="Arrow: Right 76">
            <a:extLst>
              <a:ext uri="{FF2B5EF4-FFF2-40B4-BE49-F238E27FC236}">
                <a16:creationId xmlns:a16="http://schemas.microsoft.com/office/drawing/2014/main" id="{BAF3C916-8B9E-4DD2-874E-5E4BACCEC769}"/>
              </a:ext>
            </a:extLst>
          </p:cNvPr>
          <p:cNvSpPr/>
          <p:nvPr/>
        </p:nvSpPr>
        <p:spPr>
          <a:xfrm>
            <a:off x="10025998" y="1274896"/>
            <a:ext cx="590550" cy="485775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9C886352-BDE3-48AD-80C3-2899CF691C13}"/>
              </a:ext>
            </a:extLst>
          </p:cNvPr>
          <p:cNvSpPr txBox="1"/>
          <p:nvPr/>
        </p:nvSpPr>
        <p:spPr>
          <a:xfrm>
            <a:off x="10000291" y="1387786"/>
            <a:ext cx="564218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000">
                <a:solidFill>
                  <a:schemeClr val="bg1"/>
                </a:solidFill>
              </a:rPr>
              <a:t>OCR</a:t>
            </a:r>
            <a:endParaRPr lang="en-US"/>
          </a:p>
        </p:txBody>
      </p:sp>
      <p:pic>
        <p:nvPicPr>
          <p:cNvPr id="79" name="Picture 6">
            <a:extLst>
              <a:ext uri="{FF2B5EF4-FFF2-40B4-BE49-F238E27FC236}">
                <a16:creationId xmlns:a16="http://schemas.microsoft.com/office/drawing/2014/main" id="{DAD1C261-247B-477A-8B9A-BB70ABAA24D2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l="28571" t="7865" r="22449" b="83146"/>
          <a:stretch/>
        </p:blipFill>
        <p:spPr>
          <a:xfrm>
            <a:off x="10692259" y="2036120"/>
            <a:ext cx="430306" cy="71523"/>
          </a:xfrm>
          <a:prstGeom prst="rect">
            <a:avLst/>
          </a:prstGeom>
        </p:spPr>
      </p:pic>
      <p:pic>
        <p:nvPicPr>
          <p:cNvPr id="80" name="Picture 6">
            <a:extLst>
              <a:ext uri="{FF2B5EF4-FFF2-40B4-BE49-F238E27FC236}">
                <a16:creationId xmlns:a16="http://schemas.microsoft.com/office/drawing/2014/main" id="{0CC3869E-0DE3-4468-B249-2C6B1EF48180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l="28571" t="7865" r="22449" b="83146"/>
          <a:stretch/>
        </p:blipFill>
        <p:spPr>
          <a:xfrm>
            <a:off x="10495035" y="1076896"/>
            <a:ext cx="430306" cy="71523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id="{79616E8F-CC8F-4AF9-A050-C1B4B08ECA31}"/>
              </a:ext>
            </a:extLst>
          </p:cNvPr>
          <p:cNvSpPr txBox="1"/>
          <p:nvPr/>
        </p:nvSpPr>
        <p:spPr>
          <a:xfrm rot="2280000">
            <a:off x="1332378" y="3495517"/>
            <a:ext cx="849967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>
                <a:solidFill>
                  <a:schemeClr val="bg1"/>
                </a:solidFill>
              </a:rPr>
              <a:t>Split</a:t>
            </a:r>
          </a:p>
        </p:txBody>
      </p:sp>
      <p:pic>
        <p:nvPicPr>
          <p:cNvPr id="84" name="Picture 6">
            <a:extLst>
              <a:ext uri="{FF2B5EF4-FFF2-40B4-BE49-F238E27FC236}">
                <a16:creationId xmlns:a16="http://schemas.microsoft.com/office/drawing/2014/main" id="{F2D4449B-638C-4D35-B634-2D62A98500B3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l="28571" t="7865" r="22449" b="83146"/>
          <a:stretch/>
        </p:blipFill>
        <p:spPr>
          <a:xfrm>
            <a:off x="8909567" y="2497651"/>
            <a:ext cx="430306" cy="71523"/>
          </a:xfrm>
          <a:prstGeom prst="rect">
            <a:avLst/>
          </a:prstGeom>
        </p:spPr>
      </p:pic>
      <p:pic>
        <p:nvPicPr>
          <p:cNvPr id="85" name="Picture 6">
            <a:extLst>
              <a:ext uri="{FF2B5EF4-FFF2-40B4-BE49-F238E27FC236}">
                <a16:creationId xmlns:a16="http://schemas.microsoft.com/office/drawing/2014/main" id="{1F54373F-2D15-41CF-927B-B9782B469B9C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l="28571" t="7865" r="22449" b="83146"/>
          <a:stretch/>
        </p:blipFill>
        <p:spPr>
          <a:xfrm>
            <a:off x="8909568" y="2623158"/>
            <a:ext cx="430306" cy="71523"/>
          </a:xfrm>
          <a:prstGeom prst="rect">
            <a:avLst/>
          </a:prstGeom>
        </p:spPr>
      </p:pic>
      <p:sp>
        <p:nvSpPr>
          <p:cNvPr id="82" name="Arrow: Right 76">
            <a:extLst>
              <a:ext uri="{FF2B5EF4-FFF2-40B4-BE49-F238E27FC236}">
                <a16:creationId xmlns:a16="http://schemas.microsoft.com/office/drawing/2014/main" id="{114B039E-1705-4ECD-9DE5-3FDBDA2D41ED}"/>
              </a:ext>
            </a:extLst>
          </p:cNvPr>
          <p:cNvSpPr/>
          <p:nvPr/>
        </p:nvSpPr>
        <p:spPr>
          <a:xfrm rot="2235186">
            <a:off x="8333994" y="2058417"/>
            <a:ext cx="590550" cy="485775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TextBox 77">
            <a:extLst>
              <a:ext uri="{FF2B5EF4-FFF2-40B4-BE49-F238E27FC236}">
                <a16:creationId xmlns:a16="http://schemas.microsoft.com/office/drawing/2014/main" id="{048FD59B-B2B0-4DE7-BA8F-8FE0E6ADB908}"/>
              </a:ext>
            </a:extLst>
          </p:cNvPr>
          <p:cNvSpPr txBox="1"/>
          <p:nvPr/>
        </p:nvSpPr>
        <p:spPr>
          <a:xfrm rot="2235186">
            <a:off x="8308287" y="2171307"/>
            <a:ext cx="564218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000" dirty="0">
                <a:solidFill>
                  <a:schemeClr val="bg1"/>
                </a:solidFill>
              </a:rPr>
              <a:t>OCR</a:t>
            </a:r>
            <a:endParaRPr lang="en-US" dirty="0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44FE6F8A-B970-438D-9146-167F11A844D1}"/>
              </a:ext>
            </a:extLst>
          </p:cNvPr>
          <p:cNvSpPr/>
          <p:nvPr/>
        </p:nvSpPr>
        <p:spPr>
          <a:xfrm>
            <a:off x="7905937" y="1175964"/>
            <a:ext cx="821352" cy="631937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FDE8E04E-2538-4312-9D44-EDC5F76172BA}"/>
              </a:ext>
            </a:extLst>
          </p:cNvPr>
          <p:cNvSpPr/>
          <p:nvPr/>
        </p:nvSpPr>
        <p:spPr>
          <a:xfrm>
            <a:off x="7634964" y="1175964"/>
            <a:ext cx="260213" cy="203866"/>
          </a:xfrm>
          <a:prstGeom prst="rect">
            <a:avLst/>
          </a:prstGeom>
          <a:noFill/>
          <a:ln w="28575">
            <a:solidFill>
              <a:srgbClr val="FF5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ZoneTexte 87">
            <a:extLst>
              <a:ext uri="{FF2B5EF4-FFF2-40B4-BE49-F238E27FC236}">
                <a16:creationId xmlns:a16="http://schemas.microsoft.com/office/drawing/2014/main" id="{E8E3CFEE-3375-4142-8655-631711E78235}"/>
              </a:ext>
            </a:extLst>
          </p:cNvPr>
          <p:cNvSpPr txBox="1"/>
          <p:nvPr/>
        </p:nvSpPr>
        <p:spPr>
          <a:xfrm>
            <a:off x="11300471" y="5748714"/>
            <a:ext cx="9165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ML + code</a:t>
            </a:r>
          </a:p>
        </p:txBody>
      </p:sp>
      <p:sp>
        <p:nvSpPr>
          <p:cNvPr id="89" name="Arrow: Right 29">
            <a:extLst>
              <a:ext uri="{FF2B5EF4-FFF2-40B4-BE49-F238E27FC236}">
                <a16:creationId xmlns:a16="http://schemas.microsoft.com/office/drawing/2014/main" id="{A1CCA072-BBBF-4FB6-913D-93B78D60F62E}"/>
              </a:ext>
            </a:extLst>
          </p:cNvPr>
          <p:cNvSpPr/>
          <p:nvPr/>
        </p:nvSpPr>
        <p:spPr>
          <a:xfrm>
            <a:off x="10672143" y="5644325"/>
            <a:ext cx="590550" cy="485775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Arrow: Right 38">
            <a:extLst>
              <a:ext uri="{FF2B5EF4-FFF2-40B4-BE49-F238E27FC236}">
                <a16:creationId xmlns:a16="http://schemas.microsoft.com/office/drawing/2014/main" id="{27FA29EE-3B40-4080-9ED8-0C419483404C}"/>
              </a:ext>
            </a:extLst>
          </p:cNvPr>
          <p:cNvSpPr/>
          <p:nvPr/>
        </p:nvSpPr>
        <p:spPr>
          <a:xfrm>
            <a:off x="10672143" y="6129744"/>
            <a:ext cx="628328" cy="458881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ZoneTexte 93">
            <a:extLst>
              <a:ext uri="{FF2B5EF4-FFF2-40B4-BE49-F238E27FC236}">
                <a16:creationId xmlns:a16="http://schemas.microsoft.com/office/drawing/2014/main" id="{776465E4-1A63-4BA2-85E9-7D660EA5620F}"/>
              </a:ext>
            </a:extLst>
          </p:cNvPr>
          <p:cNvSpPr txBox="1"/>
          <p:nvPr/>
        </p:nvSpPr>
        <p:spPr>
          <a:xfrm>
            <a:off x="10592565" y="5403130"/>
            <a:ext cx="9165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/>
              <a:t>Legend :</a:t>
            </a:r>
          </a:p>
        </p:txBody>
      </p:sp>
      <p:sp>
        <p:nvSpPr>
          <p:cNvPr id="95" name="ZoneTexte 94">
            <a:extLst>
              <a:ext uri="{FF2B5EF4-FFF2-40B4-BE49-F238E27FC236}">
                <a16:creationId xmlns:a16="http://schemas.microsoft.com/office/drawing/2014/main" id="{0F21304F-EB21-4738-8A3D-8EC53CD9BEE6}"/>
              </a:ext>
            </a:extLst>
          </p:cNvPr>
          <p:cNvSpPr txBox="1"/>
          <p:nvPr/>
        </p:nvSpPr>
        <p:spPr>
          <a:xfrm>
            <a:off x="11333689" y="6210323"/>
            <a:ext cx="11055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Only code</a:t>
            </a:r>
          </a:p>
        </p:txBody>
      </p:sp>
      <p:sp>
        <p:nvSpPr>
          <p:cNvPr id="86" name="ZoneTexte 85">
            <a:extLst>
              <a:ext uri="{FF2B5EF4-FFF2-40B4-BE49-F238E27FC236}">
                <a16:creationId xmlns:a16="http://schemas.microsoft.com/office/drawing/2014/main" id="{3D235CF3-8B48-49D9-BC45-FD7A33E06B80}"/>
              </a:ext>
            </a:extLst>
          </p:cNvPr>
          <p:cNvSpPr txBox="1"/>
          <p:nvPr/>
        </p:nvSpPr>
        <p:spPr>
          <a:xfrm>
            <a:off x="9319052" y="-6227"/>
            <a:ext cx="2864384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en-ES"/>
            </a:defPPr>
            <a:lvl1pPr algn="ctr"/>
          </a:lstStyle>
          <a:p>
            <a:r>
              <a:rPr lang="fr-FR" dirty="0"/>
              <a:t>Production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1AADCC04-9142-4F68-A199-BAC94759F5AD}"/>
              </a:ext>
            </a:extLst>
          </p:cNvPr>
          <p:cNvSpPr/>
          <p:nvPr/>
        </p:nvSpPr>
        <p:spPr>
          <a:xfrm>
            <a:off x="95250" y="6604378"/>
            <a:ext cx="6305550" cy="2536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760535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267B6A5-7704-445C-BF8D-12DE667CDA16}"/>
              </a:ext>
            </a:extLst>
          </p:cNvPr>
          <p:cNvSpPr/>
          <p:nvPr/>
        </p:nvSpPr>
        <p:spPr>
          <a:xfrm>
            <a:off x="9789010" y="1060174"/>
            <a:ext cx="1930081" cy="1414644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/>
              <a:t>Consumer Production</a:t>
            </a:r>
            <a:br>
              <a:rPr lang="en-US" sz="2800"/>
            </a:br>
            <a:r>
              <a:rPr lang="en-US" sz="2800"/>
              <a:t>application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9623228-F688-4F9C-AD30-CEAF7639D72A}"/>
              </a:ext>
            </a:extLst>
          </p:cNvPr>
          <p:cNvSpPr/>
          <p:nvPr/>
        </p:nvSpPr>
        <p:spPr>
          <a:xfrm>
            <a:off x="6928445" y="1060174"/>
            <a:ext cx="1938260" cy="1414644"/>
          </a:xfrm>
          <a:prstGeom prst="rect">
            <a:avLst/>
          </a:prstGeom>
          <a:solidFill>
            <a:schemeClr val="accent3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/>
              <a:t>Production AI API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3B0A310-E3D0-4F77-84B2-B1C7A98C9D1D}"/>
              </a:ext>
            </a:extLst>
          </p:cNvPr>
          <p:cNvSpPr/>
          <p:nvPr/>
        </p:nvSpPr>
        <p:spPr>
          <a:xfrm>
            <a:off x="962676" y="1060174"/>
            <a:ext cx="1944015" cy="139377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/>
              <a:t>Datasets</a:t>
            </a:r>
          </a:p>
        </p:txBody>
      </p:sp>
      <p:cxnSp>
        <p:nvCxnSpPr>
          <p:cNvPr id="27" name="Connecteur droit avec flèche 26">
            <a:extLst>
              <a:ext uri="{FF2B5EF4-FFF2-40B4-BE49-F238E27FC236}">
                <a16:creationId xmlns:a16="http://schemas.microsoft.com/office/drawing/2014/main" id="{18AC9058-9D26-4EB7-BE02-3B43B8AA0251}"/>
              </a:ext>
            </a:extLst>
          </p:cNvPr>
          <p:cNvCxnSpPr>
            <a:cxnSpLocks/>
            <a:endCxn id="7" idx="1"/>
          </p:cNvCxnSpPr>
          <p:nvPr/>
        </p:nvCxnSpPr>
        <p:spPr>
          <a:xfrm rot="10800000">
            <a:off x="962677" y="1757063"/>
            <a:ext cx="10756417" cy="10432"/>
          </a:xfrm>
          <a:prstGeom prst="curvedConnector5">
            <a:avLst>
              <a:gd name="adj1" fmla="val -959"/>
              <a:gd name="adj2" fmla="val -23900834"/>
              <a:gd name="adj3" fmla="val 102125"/>
            </a:avLst>
          </a:prstGeom>
          <a:ln w="101600">
            <a:solidFill>
              <a:schemeClr val="accent4">
                <a:lumMod val="75000"/>
              </a:schemeClr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B201E215-64F1-44CB-B0EC-6420A112FA64}"/>
              </a:ext>
            </a:extLst>
          </p:cNvPr>
          <p:cNvSpPr/>
          <p:nvPr/>
        </p:nvSpPr>
        <p:spPr>
          <a:xfrm>
            <a:off x="3844996" y="1060175"/>
            <a:ext cx="2031403" cy="1393776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Train AI</a:t>
            </a:r>
          </a:p>
        </p:txBody>
      </p:sp>
      <p:sp>
        <p:nvSpPr>
          <p:cNvPr id="89" name="ZoneTexte 88">
            <a:extLst>
              <a:ext uri="{FF2B5EF4-FFF2-40B4-BE49-F238E27FC236}">
                <a16:creationId xmlns:a16="http://schemas.microsoft.com/office/drawing/2014/main" id="{4C47C9E3-9DE3-4F06-9ECD-60746D99B3CC}"/>
              </a:ext>
            </a:extLst>
          </p:cNvPr>
          <p:cNvSpPr txBox="1"/>
          <p:nvPr/>
        </p:nvSpPr>
        <p:spPr>
          <a:xfrm>
            <a:off x="-19412" y="1038854"/>
            <a:ext cx="9846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chemeClr val="bg1">
                    <a:lumMod val="50000"/>
                  </a:schemeClr>
                </a:solidFill>
              </a:rPr>
              <a:t>collect</a:t>
            </a:r>
          </a:p>
        </p:txBody>
      </p:sp>
      <p:cxnSp>
        <p:nvCxnSpPr>
          <p:cNvPr id="39" name="Connecteur droit avec flèche 26">
            <a:extLst>
              <a:ext uri="{FF2B5EF4-FFF2-40B4-BE49-F238E27FC236}">
                <a16:creationId xmlns:a16="http://schemas.microsoft.com/office/drawing/2014/main" id="{A4FD1174-C9AE-4A2D-9465-AA59E03D8483}"/>
              </a:ext>
            </a:extLst>
          </p:cNvPr>
          <p:cNvCxnSpPr>
            <a:cxnSpLocks/>
          </p:cNvCxnSpPr>
          <p:nvPr/>
        </p:nvCxnSpPr>
        <p:spPr>
          <a:xfrm>
            <a:off x="2904340" y="1757062"/>
            <a:ext cx="940656" cy="0"/>
          </a:xfrm>
          <a:prstGeom prst="straightConnector1">
            <a:avLst/>
          </a:prstGeom>
          <a:ln w="101600">
            <a:solidFill>
              <a:schemeClr val="accent6">
                <a:lumMod val="75000"/>
              </a:schemeClr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26">
            <a:extLst>
              <a:ext uri="{FF2B5EF4-FFF2-40B4-BE49-F238E27FC236}">
                <a16:creationId xmlns:a16="http://schemas.microsoft.com/office/drawing/2014/main" id="{67E8E4F1-E42F-49AC-A62F-BED6613572E5}"/>
              </a:ext>
            </a:extLst>
          </p:cNvPr>
          <p:cNvCxnSpPr>
            <a:cxnSpLocks/>
          </p:cNvCxnSpPr>
          <p:nvPr/>
        </p:nvCxnSpPr>
        <p:spPr>
          <a:xfrm>
            <a:off x="5876399" y="1756198"/>
            <a:ext cx="1052046" cy="10434"/>
          </a:xfrm>
          <a:prstGeom prst="straightConnector1">
            <a:avLst/>
          </a:prstGeom>
          <a:ln w="101600">
            <a:solidFill>
              <a:schemeClr val="accent5">
                <a:lumMod val="75000"/>
              </a:schemeClr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eur droit avec flèche 26">
            <a:extLst>
              <a:ext uri="{FF2B5EF4-FFF2-40B4-BE49-F238E27FC236}">
                <a16:creationId xmlns:a16="http://schemas.microsoft.com/office/drawing/2014/main" id="{27296317-785E-46E5-9ECF-92674DB6BE1D}"/>
              </a:ext>
            </a:extLst>
          </p:cNvPr>
          <p:cNvCxnSpPr>
            <a:cxnSpLocks/>
          </p:cNvCxnSpPr>
          <p:nvPr/>
        </p:nvCxnSpPr>
        <p:spPr>
          <a:xfrm>
            <a:off x="8866705" y="1765531"/>
            <a:ext cx="922305" cy="0"/>
          </a:xfrm>
          <a:prstGeom prst="straightConnector1">
            <a:avLst/>
          </a:prstGeom>
          <a:ln w="101600">
            <a:solidFill>
              <a:schemeClr val="accent3">
                <a:lumMod val="25000"/>
              </a:schemeClr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eur droit avec flèche 26">
            <a:extLst>
              <a:ext uri="{FF2B5EF4-FFF2-40B4-BE49-F238E27FC236}">
                <a16:creationId xmlns:a16="http://schemas.microsoft.com/office/drawing/2014/main" id="{4E7094C3-5BB1-40CF-A0B1-69EF4FF69363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-3576" y="1756198"/>
            <a:ext cx="966252" cy="865"/>
          </a:xfrm>
          <a:prstGeom prst="straightConnector1">
            <a:avLst/>
          </a:prstGeom>
          <a:ln w="101600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ZoneTexte 63">
            <a:extLst>
              <a:ext uri="{FF2B5EF4-FFF2-40B4-BE49-F238E27FC236}">
                <a16:creationId xmlns:a16="http://schemas.microsoft.com/office/drawing/2014/main" id="{F5CC7126-BB53-4B82-99D1-BFF552B50473}"/>
              </a:ext>
            </a:extLst>
          </p:cNvPr>
          <p:cNvSpPr txBox="1"/>
          <p:nvPr/>
        </p:nvSpPr>
        <p:spPr>
          <a:xfrm>
            <a:off x="2835530" y="1057729"/>
            <a:ext cx="9846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chemeClr val="bg1">
                    <a:lumMod val="50000"/>
                  </a:schemeClr>
                </a:solidFill>
              </a:rPr>
              <a:t>use</a:t>
            </a:r>
          </a:p>
        </p:txBody>
      </p:sp>
      <p:sp>
        <p:nvSpPr>
          <p:cNvPr id="65" name="ZoneTexte 64">
            <a:extLst>
              <a:ext uri="{FF2B5EF4-FFF2-40B4-BE49-F238E27FC236}">
                <a16:creationId xmlns:a16="http://schemas.microsoft.com/office/drawing/2014/main" id="{962E38F1-C850-4469-9FCB-715020BB231A}"/>
              </a:ext>
            </a:extLst>
          </p:cNvPr>
          <p:cNvSpPr txBox="1"/>
          <p:nvPr/>
        </p:nvSpPr>
        <p:spPr>
          <a:xfrm>
            <a:off x="3905968" y="4901036"/>
            <a:ext cx="4960737" cy="92333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5400" b="1">
                <a:solidFill>
                  <a:schemeClr val="bg1"/>
                </a:solidFill>
              </a:rPr>
              <a:t>Feedback Loop</a:t>
            </a:r>
            <a:endParaRPr lang="en-US" sz="2800" b="1">
              <a:solidFill>
                <a:schemeClr val="bg1"/>
              </a:solidFill>
            </a:endParaRPr>
          </a:p>
        </p:txBody>
      </p:sp>
      <p:sp>
        <p:nvSpPr>
          <p:cNvPr id="66" name="ZoneTexte 65">
            <a:extLst>
              <a:ext uri="{FF2B5EF4-FFF2-40B4-BE49-F238E27FC236}">
                <a16:creationId xmlns:a16="http://schemas.microsoft.com/office/drawing/2014/main" id="{67CED191-FDE6-4812-89C4-D964B7527E87}"/>
              </a:ext>
            </a:extLst>
          </p:cNvPr>
          <p:cNvSpPr txBox="1"/>
          <p:nvPr/>
        </p:nvSpPr>
        <p:spPr>
          <a:xfrm>
            <a:off x="5873553" y="1070608"/>
            <a:ext cx="9846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chemeClr val="bg1">
                    <a:lumMod val="50000"/>
                  </a:schemeClr>
                </a:solidFill>
              </a:rPr>
              <a:t>deploy</a:t>
            </a:r>
          </a:p>
        </p:txBody>
      </p:sp>
      <p:sp>
        <p:nvSpPr>
          <p:cNvPr id="67" name="ZoneTexte 66">
            <a:extLst>
              <a:ext uri="{FF2B5EF4-FFF2-40B4-BE49-F238E27FC236}">
                <a16:creationId xmlns:a16="http://schemas.microsoft.com/office/drawing/2014/main" id="{C4275328-4323-4C6E-9774-7B66C071FEAE}"/>
              </a:ext>
            </a:extLst>
          </p:cNvPr>
          <p:cNvSpPr txBox="1"/>
          <p:nvPr/>
        </p:nvSpPr>
        <p:spPr>
          <a:xfrm>
            <a:off x="8812004" y="1059145"/>
            <a:ext cx="1031707" cy="3665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chemeClr val="bg1">
                    <a:lumMod val="50000"/>
                  </a:schemeClr>
                </a:solidFill>
              </a:rPr>
              <a:t>use</a:t>
            </a:r>
          </a:p>
        </p:txBody>
      </p:sp>
      <p:sp>
        <p:nvSpPr>
          <p:cNvPr id="94" name="ZoneTexte 93">
            <a:extLst>
              <a:ext uri="{FF2B5EF4-FFF2-40B4-BE49-F238E27FC236}">
                <a16:creationId xmlns:a16="http://schemas.microsoft.com/office/drawing/2014/main" id="{DE752191-853D-4AF1-8D3A-20B0B8C3FCC8}"/>
              </a:ext>
            </a:extLst>
          </p:cNvPr>
          <p:cNvSpPr txBox="1"/>
          <p:nvPr/>
        </p:nvSpPr>
        <p:spPr>
          <a:xfrm>
            <a:off x="5712968" y="3611265"/>
            <a:ext cx="9846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chemeClr val="bg1">
                    <a:lumMod val="50000"/>
                  </a:schemeClr>
                </a:solidFill>
              </a:rPr>
              <a:t>collect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1A6C0B07-B23B-46EF-92C8-AE5F46E7A05A}"/>
              </a:ext>
            </a:extLst>
          </p:cNvPr>
          <p:cNvSpPr txBox="1"/>
          <p:nvPr/>
        </p:nvSpPr>
        <p:spPr>
          <a:xfrm>
            <a:off x="9319052" y="-6227"/>
            <a:ext cx="2864384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/>
              <a:t>Deep Learning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07A1039-47E2-40C7-A460-7E322923EFD6}"/>
              </a:ext>
            </a:extLst>
          </p:cNvPr>
          <p:cNvSpPr/>
          <p:nvPr/>
        </p:nvSpPr>
        <p:spPr>
          <a:xfrm>
            <a:off x="95250" y="6604378"/>
            <a:ext cx="6305550" cy="2536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A8B2471-F2EA-4BBF-924C-57C5F889E850}"/>
              </a:ext>
            </a:extLst>
          </p:cNvPr>
          <p:cNvSpPr/>
          <p:nvPr/>
        </p:nvSpPr>
        <p:spPr>
          <a:xfrm>
            <a:off x="2904340" y="10108"/>
            <a:ext cx="880110" cy="85495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fr-FR" sz="2800"/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6F853A3C-2787-4884-AE0C-7472A71152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8601" y="315992"/>
            <a:ext cx="531587" cy="436347"/>
          </a:xfrm>
          <a:prstGeom prst="rect">
            <a:avLst/>
          </a:prstGeom>
        </p:spPr>
      </p:pic>
      <p:sp>
        <p:nvSpPr>
          <p:cNvPr id="21" name="ZoneTexte 20">
            <a:extLst>
              <a:ext uri="{FF2B5EF4-FFF2-40B4-BE49-F238E27FC236}">
                <a16:creationId xmlns:a16="http://schemas.microsoft.com/office/drawing/2014/main" id="{F7387B30-B2E1-46D4-A8BD-3F4A619637F9}"/>
              </a:ext>
            </a:extLst>
          </p:cNvPr>
          <p:cNvSpPr txBox="1"/>
          <p:nvPr/>
        </p:nvSpPr>
        <p:spPr>
          <a:xfrm>
            <a:off x="2852074" y="-6227"/>
            <a:ext cx="9846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 err="1">
                <a:solidFill>
                  <a:schemeClr val="bg2">
                    <a:lumMod val="25000"/>
                  </a:schemeClr>
                </a:solidFill>
              </a:rPr>
              <a:t>Ecotag</a:t>
            </a:r>
            <a:endParaRPr 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cxnSp>
        <p:nvCxnSpPr>
          <p:cNvPr id="22" name="Connecteur droit avec flèche 26">
            <a:extLst>
              <a:ext uri="{FF2B5EF4-FFF2-40B4-BE49-F238E27FC236}">
                <a16:creationId xmlns:a16="http://schemas.microsoft.com/office/drawing/2014/main" id="{B9F68737-229C-46A9-807F-2940F0615FF9}"/>
              </a:ext>
            </a:extLst>
          </p:cNvPr>
          <p:cNvCxnSpPr>
            <a:cxnSpLocks/>
            <a:endCxn id="19" idx="3"/>
          </p:cNvCxnSpPr>
          <p:nvPr/>
        </p:nvCxnSpPr>
        <p:spPr>
          <a:xfrm flipH="1" flipV="1">
            <a:off x="3784450" y="437585"/>
            <a:ext cx="1076248" cy="622590"/>
          </a:xfrm>
          <a:prstGeom prst="straightConnector1">
            <a:avLst/>
          </a:prstGeom>
          <a:ln w="101600">
            <a:solidFill>
              <a:schemeClr val="accent5">
                <a:lumMod val="75000"/>
              </a:schemeClr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avec flèche 26">
            <a:extLst>
              <a:ext uri="{FF2B5EF4-FFF2-40B4-BE49-F238E27FC236}">
                <a16:creationId xmlns:a16="http://schemas.microsoft.com/office/drawing/2014/main" id="{F6346CB7-12A0-40C6-A42B-A26A18365B93}"/>
              </a:ext>
            </a:extLst>
          </p:cNvPr>
          <p:cNvCxnSpPr>
            <a:cxnSpLocks/>
            <a:stCxn id="19" idx="1"/>
          </p:cNvCxnSpPr>
          <p:nvPr/>
        </p:nvCxnSpPr>
        <p:spPr>
          <a:xfrm flipH="1">
            <a:off x="1934684" y="437585"/>
            <a:ext cx="969656" cy="622589"/>
          </a:xfrm>
          <a:prstGeom prst="straightConnector1">
            <a:avLst/>
          </a:prstGeom>
          <a:ln w="101600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76681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98AE888-B585-4A2D-90E5-B7A5C86150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51770"/>
            <a:ext cx="11086578" cy="5325193"/>
          </a:xfrm>
          <a:noFill/>
        </p:spPr>
        <p:txBody>
          <a:bodyPr lIns="90000">
            <a:noAutofit/>
          </a:bodyPr>
          <a:lstStyle/>
          <a:p>
            <a:pPr marL="658350" indent="-658350">
              <a:lnSpc>
                <a:spcPct val="100000"/>
              </a:lnSpc>
              <a:spcBef>
                <a:spcPts val="3400"/>
              </a:spcBef>
              <a:buFont typeface="+mj-lt"/>
              <a:buAutoNum type="arabicParenR"/>
            </a:pPr>
            <a:r>
              <a:rPr lang="en-US" sz="4800" dirty="0">
                <a:solidFill>
                  <a:schemeClr val="bg2">
                    <a:lumMod val="25000"/>
                  </a:schemeClr>
                </a:solidFill>
              </a:rPr>
              <a:t>Introduction to AI and Deep Learning</a:t>
            </a:r>
          </a:p>
          <a:p>
            <a:pPr marL="658350" indent="-658350">
              <a:lnSpc>
                <a:spcPct val="100000"/>
              </a:lnSpc>
              <a:spcBef>
                <a:spcPts val="3400"/>
              </a:spcBef>
              <a:buFont typeface="+mj-lt"/>
              <a:buAutoNum type="arabicParenR"/>
            </a:pPr>
            <a:r>
              <a:rPr lang="en-US" sz="4800" dirty="0">
                <a:solidFill>
                  <a:schemeClr val="accent6">
                    <a:lumMod val="75000"/>
                  </a:schemeClr>
                </a:solidFill>
              </a:rPr>
              <a:t>What do we expect from a project in production?</a:t>
            </a:r>
          </a:p>
          <a:p>
            <a:pPr marL="658350" indent="-658350">
              <a:lnSpc>
                <a:spcPct val="100000"/>
              </a:lnSpc>
              <a:spcBef>
                <a:spcPts val="3400"/>
              </a:spcBef>
              <a:buFont typeface="+mj-lt"/>
              <a:buAutoNum type="arabicParenR"/>
            </a:pPr>
            <a:r>
              <a:rPr lang="en-US" sz="48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How to stack the odds in your favor?</a:t>
            </a:r>
            <a:endParaRPr lang="fr-FR" sz="48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  <a:p>
            <a:pPr marL="658350" indent="-658350">
              <a:lnSpc>
                <a:spcPct val="100000"/>
              </a:lnSpc>
              <a:spcBef>
                <a:spcPts val="3400"/>
              </a:spcBef>
              <a:buFont typeface="+mj-lt"/>
              <a:buAutoNum type="arabicParenR"/>
            </a:pPr>
            <a:endParaRPr lang="en-US" sz="48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4E49069C-A71A-4D66-8585-692169778A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36F4351-A732-4F1A-BE54-F3BAE08BE48E}"/>
              </a:ext>
            </a:extLst>
          </p:cNvPr>
          <p:cNvSpPr/>
          <p:nvPr/>
        </p:nvSpPr>
        <p:spPr>
          <a:xfrm>
            <a:off x="95250" y="6604378"/>
            <a:ext cx="6305550" cy="2536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335314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C930DBF-2F45-4CDC-A17D-A6C51E1CF4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37282"/>
            <a:ext cx="10515600" cy="5761822"/>
          </a:xfrm>
        </p:spPr>
        <p:txBody>
          <a:bodyPr>
            <a:normAutofit/>
          </a:bodyPr>
          <a:lstStyle/>
          <a:p>
            <a:r>
              <a:rPr lang="en-US" sz="4800" dirty="0"/>
              <a:t>Answer users’ needs</a:t>
            </a:r>
          </a:p>
          <a:p>
            <a:pPr lvl="1" indent="-365760">
              <a:lnSpc>
                <a:spcPct val="100000"/>
              </a:lnSpc>
            </a:pPr>
            <a:r>
              <a:rPr lang="en-US" sz="4400" dirty="0"/>
              <a:t>Accurate AI predictions</a:t>
            </a:r>
          </a:p>
          <a:p>
            <a:pPr lvl="1" indent="-365760">
              <a:lnSpc>
                <a:spcPct val="100000"/>
              </a:lnSpc>
            </a:pPr>
            <a:r>
              <a:rPr lang="en-US" sz="4400" dirty="0"/>
              <a:t>Cheap</a:t>
            </a:r>
          </a:p>
          <a:p>
            <a:pPr lvl="1" indent="-365760">
              <a:lnSpc>
                <a:spcPct val="100000"/>
              </a:lnSpc>
            </a:pPr>
            <a:r>
              <a:rPr lang="en-US" sz="4400" dirty="0"/>
              <a:t>Fast</a:t>
            </a:r>
          </a:p>
          <a:p>
            <a:pPr lvl="1" indent="-365760">
              <a:lnSpc>
                <a:spcPct val="100000"/>
              </a:lnSpc>
            </a:pPr>
            <a:r>
              <a:rPr lang="en-US" sz="4400" dirty="0"/>
              <a:t>Secured</a:t>
            </a:r>
          </a:p>
          <a:p>
            <a:pPr lvl="1" indent="-365760">
              <a:lnSpc>
                <a:spcPct val="100000"/>
              </a:lnSpc>
            </a:pPr>
            <a:r>
              <a:rPr lang="en-US" sz="4400" dirty="0"/>
              <a:t>Monitored (data drift)</a:t>
            </a:r>
          </a:p>
          <a:p>
            <a:pPr lvl="1" indent="-365760">
              <a:lnSpc>
                <a:spcPct val="100000"/>
              </a:lnSpc>
            </a:pPr>
            <a:r>
              <a:rPr lang="en-US" sz="4400" dirty="0"/>
              <a:t>Fast retrain/deployment</a:t>
            </a:r>
          </a:p>
          <a:p>
            <a:endParaRPr lang="en-US" sz="4800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087E7A6F-01B2-46B5-BB39-FA52457B22E7}"/>
              </a:ext>
            </a:extLst>
          </p:cNvPr>
          <p:cNvSpPr txBox="1"/>
          <p:nvPr/>
        </p:nvSpPr>
        <p:spPr>
          <a:xfrm>
            <a:off x="9319052" y="-6227"/>
            <a:ext cx="2864384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/>
              <a:t>Production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0C47327-B2C7-4ED8-BFB4-4A66BEC394AD}"/>
              </a:ext>
            </a:extLst>
          </p:cNvPr>
          <p:cNvSpPr/>
          <p:nvPr/>
        </p:nvSpPr>
        <p:spPr>
          <a:xfrm>
            <a:off x="95250" y="6604378"/>
            <a:ext cx="6305550" cy="2536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1469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EB4E3D8-0619-4493-A2C1-5372B2DFF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5696" y="2347979"/>
            <a:ext cx="5182590" cy="2162042"/>
          </a:xfrm>
          <a:ln w="63500">
            <a:solidFill>
              <a:schemeClr val="accent1">
                <a:lumMod val="75000"/>
              </a:schemeClr>
            </a:solidFill>
          </a:ln>
        </p:spPr>
        <p:txBody>
          <a:bodyPr>
            <a:normAutofit fontScale="90000"/>
          </a:bodyPr>
          <a:lstStyle/>
          <a:p>
            <a:pPr algn="ctr"/>
            <a:r>
              <a:rPr lang="en-US" sz="8800" dirty="0"/>
              <a:t>Pain points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68EB1808-79E5-4BC8-BAC7-07CB9243EA11}"/>
              </a:ext>
            </a:extLst>
          </p:cNvPr>
          <p:cNvSpPr txBox="1"/>
          <p:nvPr/>
        </p:nvSpPr>
        <p:spPr>
          <a:xfrm>
            <a:off x="9319052" y="-6227"/>
            <a:ext cx="2864384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D293E"/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rPr>
              <a:t>Production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48A81F2-E04B-47B7-A8E6-C630C6E09379}"/>
              </a:ext>
            </a:extLst>
          </p:cNvPr>
          <p:cNvSpPr/>
          <p:nvPr/>
        </p:nvSpPr>
        <p:spPr>
          <a:xfrm>
            <a:off x="95250" y="6604378"/>
            <a:ext cx="6305550" cy="2536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B05030201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008950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74037D3A-3939-4347-89AA-00A2E9F492D6}"/>
              </a:ext>
            </a:extLst>
          </p:cNvPr>
          <p:cNvSpPr/>
          <p:nvPr/>
        </p:nvSpPr>
        <p:spPr>
          <a:xfrm>
            <a:off x="84474" y="1084093"/>
            <a:ext cx="1120726" cy="568412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Receiver</a:t>
            </a: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EBFDEA97-101E-9147-AB68-432885BA4552}"/>
              </a:ext>
            </a:extLst>
          </p:cNvPr>
          <p:cNvSpPr/>
          <p:nvPr/>
        </p:nvSpPr>
        <p:spPr>
          <a:xfrm>
            <a:off x="82775" y="2623729"/>
            <a:ext cx="1120726" cy="568412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Splitter</a:t>
            </a: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6AE3357B-23D5-D244-8D54-F11202A7FC3E}"/>
              </a:ext>
            </a:extLst>
          </p:cNvPr>
          <p:cNvSpPr/>
          <p:nvPr/>
        </p:nvSpPr>
        <p:spPr>
          <a:xfrm>
            <a:off x="93769" y="4228315"/>
            <a:ext cx="1120726" cy="568412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Zoning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EF220E26-8344-1E43-872F-A5E11A03423E}"/>
              </a:ext>
            </a:extLst>
          </p:cNvPr>
          <p:cNvSpPr/>
          <p:nvPr/>
        </p:nvSpPr>
        <p:spPr>
          <a:xfrm rot="5400000">
            <a:off x="349953" y="2001492"/>
            <a:ext cx="589767" cy="276617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Queue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2070C867-570D-7145-B0E9-76A7FAFB61C2}"/>
              </a:ext>
            </a:extLst>
          </p:cNvPr>
          <p:cNvSpPr/>
          <p:nvPr/>
        </p:nvSpPr>
        <p:spPr>
          <a:xfrm rot="5400000">
            <a:off x="347369" y="3565070"/>
            <a:ext cx="589767" cy="276617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Queue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B3092EC1-9487-4E41-ADF3-91A2B4DE698D}"/>
              </a:ext>
            </a:extLst>
          </p:cNvPr>
          <p:cNvSpPr/>
          <p:nvPr/>
        </p:nvSpPr>
        <p:spPr>
          <a:xfrm>
            <a:off x="1509458" y="3928209"/>
            <a:ext cx="589767" cy="276617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Queue</a:t>
            </a: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F7B1E4D8-CC71-7549-90AF-750274FBB33D}"/>
              </a:ext>
            </a:extLst>
          </p:cNvPr>
          <p:cNvCxnSpPr>
            <a:cxnSpLocks/>
            <a:stCxn id="2" idx="2"/>
            <a:endCxn id="56" idx="1"/>
          </p:cNvCxnSpPr>
          <p:nvPr/>
        </p:nvCxnSpPr>
        <p:spPr>
          <a:xfrm flipH="1">
            <a:off x="644836" y="1652505"/>
            <a:ext cx="1" cy="192412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0AD37D82-2C6D-7442-BC68-DEB37FCE6169}"/>
              </a:ext>
            </a:extLst>
          </p:cNvPr>
          <p:cNvCxnSpPr>
            <a:cxnSpLocks/>
            <a:stCxn id="44" idx="0"/>
            <a:endCxn id="56" idx="3"/>
          </p:cNvCxnSpPr>
          <p:nvPr/>
        </p:nvCxnSpPr>
        <p:spPr>
          <a:xfrm flipV="1">
            <a:off x="643138" y="2434684"/>
            <a:ext cx="1698" cy="189045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FD635F46-4D30-6743-9133-F2D1211E9C1D}"/>
              </a:ext>
            </a:extLst>
          </p:cNvPr>
          <p:cNvCxnSpPr>
            <a:cxnSpLocks/>
            <a:stCxn id="45" idx="0"/>
            <a:endCxn id="57" idx="3"/>
          </p:cNvCxnSpPr>
          <p:nvPr/>
        </p:nvCxnSpPr>
        <p:spPr>
          <a:xfrm flipH="1" flipV="1">
            <a:off x="642252" y="3998262"/>
            <a:ext cx="11880" cy="230053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DECC9402-7EB2-324C-B3DF-5F4FC9186EAC}"/>
              </a:ext>
            </a:extLst>
          </p:cNvPr>
          <p:cNvCxnSpPr>
            <a:cxnSpLocks/>
            <a:stCxn id="44" idx="2"/>
            <a:endCxn id="57" idx="1"/>
          </p:cNvCxnSpPr>
          <p:nvPr/>
        </p:nvCxnSpPr>
        <p:spPr>
          <a:xfrm flipH="1">
            <a:off x="642252" y="3192141"/>
            <a:ext cx="886" cy="216354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A64E040A-3976-7745-85A9-267D228F8400}"/>
              </a:ext>
            </a:extLst>
          </p:cNvPr>
          <p:cNvCxnSpPr>
            <a:cxnSpLocks/>
            <a:stCxn id="45" idx="3"/>
            <a:endCxn id="59" idx="1"/>
          </p:cNvCxnSpPr>
          <p:nvPr/>
        </p:nvCxnSpPr>
        <p:spPr>
          <a:xfrm flipV="1">
            <a:off x="1214495" y="4066518"/>
            <a:ext cx="294963" cy="446003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0" name="Rounded Rectangle 45">
            <a:extLst>
              <a:ext uri="{FF2B5EF4-FFF2-40B4-BE49-F238E27FC236}">
                <a16:creationId xmlns:a16="http://schemas.microsoft.com/office/drawing/2014/main" id="{F098898E-7602-4329-BAD8-4DFEF596A8BA}"/>
              </a:ext>
            </a:extLst>
          </p:cNvPr>
          <p:cNvSpPr/>
          <p:nvPr/>
        </p:nvSpPr>
        <p:spPr>
          <a:xfrm>
            <a:off x="2325685" y="3595878"/>
            <a:ext cx="1383726" cy="907687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Homography</a:t>
            </a:r>
          </a:p>
        </p:txBody>
      </p:sp>
      <p:cxnSp>
        <p:nvCxnSpPr>
          <p:cNvPr id="68" name="Straight Arrow Connector 82">
            <a:extLst>
              <a:ext uri="{FF2B5EF4-FFF2-40B4-BE49-F238E27FC236}">
                <a16:creationId xmlns:a16="http://schemas.microsoft.com/office/drawing/2014/main" id="{703021C3-3813-4851-A3DB-29B84322B82C}"/>
              </a:ext>
            </a:extLst>
          </p:cNvPr>
          <p:cNvCxnSpPr>
            <a:cxnSpLocks/>
            <a:stCxn id="50" idx="1"/>
            <a:endCxn id="59" idx="3"/>
          </p:cNvCxnSpPr>
          <p:nvPr/>
        </p:nvCxnSpPr>
        <p:spPr>
          <a:xfrm flipH="1">
            <a:off x="2099225" y="4049722"/>
            <a:ext cx="226460" cy="16796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1" name="Rounded Rectangle 44">
            <a:extLst>
              <a:ext uri="{FF2B5EF4-FFF2-40B4-BE49-F238E27FC236}">
                <a16:creationId xmlns:a16="http://schemas.microsoft.com/office/drawing/2014/main" id="{9B553AE1-DA2C-49DF-B2AE-5C39C5B046BF}"/>
              </a:ext>
            </a:extLst>
          </p:cNvPr>
          <p:cNvSpPr/>
          <p:nvPr/>
        </p:nvSpPr>
        <p:spPr>
          <a:xfrm>
            <a:off x="5153922" y="296628"/>
            <a:ext cx="1120726" cy="56841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3074" name="Picture 2" descr="Afficher l’image source">
            <a:extLst>
              <a:ext uri="{FF2B5EF4-FFF2-40B4-BE49-F238E27FC236}">
                <a16:creationId xmlns:a16="http://schemas.microsoft.com/office/drawing/2014/main" id="{0905FDE8-B4D0-4E4D-85FA-87A727EE23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59" t="28646" r="17401" b="31977"/>
          <a:stretch/>
        </p:blipFill>
        <p:spPr bwMode="auto">
          <a:xfrm>
            <a:off x="5282535" y="412757"/>
            <a:ext cx="767337" cy="318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Rectangle: Folded Corner 1">
            <a:extLst>
              <a:ext uri="{FF2B5EF4-FFF2-40B4-BE49-F238E27FC236}">
                <a16:creationId xmlns:a16="http://schemas.microsoft.com/office/drawing/2014/main" id="{24E91F4B-CC78-49F1-BE42-D6F4676E9CB7}"/>
              </a:ext>
            </a:extLst>
          </p:cNvPr>
          <p:cNvSpPr/>
          <p:nvPr/>
        </p:nvSpPr>
        <p:spPr>
          <a:xfrm>
            <a:off x="283059" y="72107"/>
            <a:ext cx="700266" cy="681299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PDF, IMAGES</a:t>
            </a:r>
          </a:p>
        </p:txBody>
      </p:sp>
      <p:cxnSp>
        <p:nvCxnSpPr>
          <p:cNvPr id="49" name="Straight Arrow Connector 103">
            <a:extLst>
              <a:ext uri="{FF2B5EF4-FFF2-40B4-BE49-F238E27FC236}">
                <a16:creationId xmlns:a16="http://schemas.microsoft.com/office/drawing/2014/main" id="{A4E08322-D2F0-4CF8-BA9E-980388497D28}"/>
              </a:ext>
            </a:extLst>
          </p:cNvPr>
          <p:cNvCxnSpPr>
            <a:cxnSpLocks/>
            <a:stCxn id="48" idx="2"/>
            <a:endCxn id="2" idx="0"/>
          </p:cNvCxnSpPr>
          <p:nvPr/>
        </p:nvCxnSpPr>
        <p:spPr>
          <a:xfrm>
            <a:off x="633192" y="753406"/>
            <a:ext cx="11645" cy="330687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Rounded Rectangle 45">
            <a:extLst>
              <a:ext uri="{FF2B5EF4-FFF2-40B4-BE49-F238E27FC236}">
                <a16:creationId xmlns:a16="http://schemas.microsoft.com/office/drawing/2014/main" id="{5C56C354-89A3-440D-9BFE-9CDA6AEC62D5}"/>
              </a:ext>
            </a:extLst>
          </p:cNvPr>
          <p:cNvSpPr/>
          <p:nvPr/>
        </p:nvSpPr>
        <p:spPr>
          <a:xfrm>
            <a:off x="2346578" y="2206603"/>
            <a:ext cx="1362831" cy="85711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Homography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8178F617-E699-4891-A202-4AE8AA3A67C1}"/>
              </a:ext>
            </a:extLst>
          </p:cNvPr>
          <p:cNvSpPr/>
          <p:nvPr/>
        </p:nvSpPr>
        <p:spPr>
          <a:xfrm>
            <a:off x="1532533" y="2466006"/>
            <a:ext cx="589768" cy="276617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Queue</a:t>
            </a:r>
          </a:p>
        </p:txBody>
      </p:sp>
      <p:cxnSp>
        <p:nvCxnSpPr>
          <p:cNvPr id="75" name="Straight Arrow Connector 82">
            <a:extLst>
              <a:ext uri="{FF2B5EF4-FFF2-40B4-BE49-F238E27FC236}">
                <a16:creationId xmlns:a16="http://schemas.microsoft.com/office/drawing/2014/main" id="{E7B693A2-E313-406A-8E9A-B9F16293B251}"/>
              </a:ext>
            </a:extLst>
          </p:cNvPr>
          <p:cNvCxnSpPr>
            <a:cxnSpLocks/>
            <a:stCxn id="71" idx="1"/>
            <a:endCxn id="72" idx="3"/>
          </p:cNvCxnSpPr>
          <p:nvPr/>
        </p:nvCxnSpPr>
        <p:spPr>
          <a:xfrm flipH="1" flipV="1">
            <a:off x="2122301" y="2604315"/>
            <a:ext cx="224277" cy="30844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8" name="Straight Arrow Connector 82">
            <a:extLst>
              <a:ext uri="{FF2B5EF4-FFF2-40B4-BE49-F238E27FC236}">
                <a16:creationId xmlns:a16="http://schemas.microsoft.com/office/drawing/2014/main" id="{FD4BCC52-4D92-493E-9F7D-03AF98129901}"/>
              </a:ext>
            </a:extLst>
          </p:cNvPr>
          <p:cNvCxnSpPr>
            <a:cxnSpLocks/>
            <a:stCxn id="45" idx="3"/>
            <a:endCxn id="72" idx="1"/>
          </p:cNvCxnSpPr>
          <p:nvPr/>
        </p:nvCxnSpPr>
        <p:spPr>
          <a:xfrm flipV="1">
            <a:off x="1214495" y="2604315"/>
            <a:ext cx="318038" cy="1908206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10" name="Rectangle 109">
            <a:extLst>
              <a:ext uri="{FF2B5EF4-FFF2-40B4-BE49-F238E27FC236}">
                <a16:creationId xmlns:a16="http://schemas.microsoft.com/office/drawing/2014/main" id="{367E1F1D-8829-46DD-B94F-2BD5B29DC5AA}"/>
              </a:ext>
            </a:extLst>
          </p:cNvPr>
          <p:cNvSpPr/>
          <p:nvPr/>
        </p:nvSpPr>
        <p:spPr>
          <a:xfrm>
            <a:off x="1560142" y="5663466"/>
            <a:ext cx="589767" cy="276617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Queue</a:t>
            </a:r>
          </a:p>
        </p:txBody>
      </p:sp>
      <p:cxnSp>
        <p:nvCxnSpPr>
          <p:cNvPr id="111" name="Straight Arrow Connector 82">
            <a:extLst>
              <a:ext uri="{FF2B5EF4-FFF2-40B4-BE49-F238E27FC236}">
                <a16:creationId xmlns:a16="http://schemas.microsoft.com/office/drawing/2014/main" id="{D467D24A-F30E-4FF7-8D19-56A9B76162C2}"/>
              </a:ext>
            </a:extLst>
          </p:cNvPr>
          <p:cNvCxnSpPr>
            <a:cxnSpLocks/>
            <a:stCxn id="45" idx="3"/>
            <a:endCxn id="110" idx="1"/>
          </p:cNvCxnSpPr>
          <p:nvPr/>
        </p:nvCxnSpPr>
        <p:spPr>
          <a:xfrm>
            <a:off x="1214495" y="4512521"/>
            <a:ext cx="345647" cy="1289254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14" name="Rounded Rectangle 45">
            <a:extLst>
              <a:ext uri="{FF2B5EF4-FFF2-40B4-BE49-F238E27FC236}">
                <a16:creationId xmlns:a16="http://schemas.microsoft.com/office/drawing/2014/main" id="{318FD377-AA0E-4057-9A41-BFCF4180C66B}"/>
              </a:ext>
            </a:extLst>
          </p:cNvPr>
          <p:cNvSpPr/>
          <p:nvPr/>
        </p:nvSpPr>
        <p:spPr>
          <a:xfrm>
            <a:off x="2311101" y="5368682"/>
            <a:ext cx="1300240" cy="91632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Homography</a:t>
            </a:r>
          </a:p>
        </p:txBody>
      </p:sp>
      <p:cxnSp>
        <p:nvCxnSpPr>
          <p:cNvPr id="125" name="Straight Arrow Connector 82">
            <a:extLst>
              <a:ext uri="{FF2B5EF4-FFF2-40B4-BE49-F238E27FC236}">
                <a16:creationId xmlns:a16="http://schemas.microsoft.com/office/drawing/2014/main" id="{CC476253-2286-4429-815A-813E8F319B68}"/>
              </a:ext>
            </a:extLst>
          </p:cNvPr>
          <p:cNvCxnSpPr>
            <a:cxnSpLocks/>
            <a:stCxn id="114" idx="1"/>
            <a:endCxn id="110" idx="3"/>
          </p:cNvCxnSpPr>
          <p:nvPr/>
        </p:nvCxnSpPr>
        <p:spPr>
          <a:xfrm flipH="1" flipV="1">
            <a:off x="2149909" y="5801775"/>
            <a:ext cx="161192" cy="25067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0" name="Rounded Rectangle 44">
            <a:extLst>
              <a:ext uri="{FF2B5EF4-FFF2-40B4-BE49-F238E27FC236}">
                <a16:creationId xmlns:a16="http://schemas.microsoft.com/office/drawing/2014/main" id="{6C1042B2-5330-46CB-872E-ACDAB6CC01B5}"/>
              </a:ext>
            </a:extLst>
          </p:cNvPr>
          <p:cNvSpPr/>
          <p:nvPr/>
        </p:nvSpPr>
        <p:spPr>
          <a:xfrm>
            <a:off x="6437617" y="2168848"/>
            <a:ext cx="1120726" cy="923783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Zoning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58FC3B7-69B0-4FBD-A5B9-3CE263332095}"/>
              </a:ext>
            </a:extLst>
          </p:cNvPr>
          <p:cNvSpPr/>
          <p:nvPr/>
        </p:nvSpPr>
        <p:spPr>
          <a:xfrm>
            <a:off x="3795489" y="5686171"/>
            <a:ext cx="589767" cy="276617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Queue</a:t>
            </a:r>
          </a:p>
        </p:txBody>
      </p:sp>
      <p:cxnSp>
        <p:nvCxnSpPr>
          <p:cNvPr id="54" name="Straight Arrow Connector 88">
            <a:extLst>
              <a:ext uri="{FF2B5EF4-FFF2-40B4-BE49-F238E27FC236}">
                <a16:creationId xmlns:a16="http://schemas.microsoft.com/office/drawing/2014/main" id="{CC0542C0-4F1F-4D6D-9AA6-A008C2DBB84F}"/>
              </a:ext>
            </a:extLst>
          </p:cNvPr>
          <p:cNvCxnSpPr>
            <a:cxnSpLocks/>
            <a:stCxn id="52" idx="1"/>
            <a:endCxn id="114" idx="3"/>
          </p:cNvCxnSpPr>
          <p:nvPr/>
        </p:nvCxnSpPr>
        <p:spPr>
          <a:xfrm flipH="1">
            <a:off x="3611341" y="5824480"/>
            <a:ext cx="184148" cy="2362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2" name="Straight Arrow Connector 88">
            <a:extLst>
              <a:ext uri="{FF2B5EF4-FFF2-40B4-BE49-F238E27FC236}">
                <a16:creationId xmlns:a16="http://schemas.microsoft.com/office/drawing/2014/main" id="{97C42F17-248A-4F93-B237-9D3AFBFCCD57}"/>
              </a:ext>
            </a:extLst>
          </p:cNvPr>
          <p:cNvCxnSpPr>
            <a:cxnSpLocks/>
            <a:stCxn id="98" idx="1"/>
            <a:endCxn id="52" idx="3"/>
          </p:cNvCxnSpPr>
          <p:nvPr/>
        </p:nvCxnSpPr>
        <p:spPr>
          <a:xfrm flipH="1">
            <a:off x="4385256" y="5823110"/>
            <a:ext cx="255232" cy="137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87" name="Rectangle 86">
            <a:extLst>
              <a:ext uri="{FF2B5EF4-FFF2-40B4-BE49-F238E27FC236}">
                <a16:creationId xmlns:a16="http://schemas.microsoft.com/office/drawing/2014/main" id="{5BDFEFB4-FAEC-41E5-8FD5-1C3F5EDE8DF1}"/>
              </a:ext>
            </a:extLst>
          </p:cNvPr>
          <p:cNvSpPr/>
          <p:nvPr/>
        </p:nvSpPr>
        <p:spPr>
          <a:xfrm>
            <a:off x="4801955" y="2496849"/>
            <a:ext cx="589767" cy="276617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Queue</a:t>
            </a:r>
          </a:p>
        </p:txBody>
      </p:sp>
      <p:cxnSp>
        <p:nvCxnSpPr>
          <p:cNvPr id="88" name="Straight Arrow Connector 82">
            <a:extLst>
              <a:ext uri="{FF2B5EF4-FFF2-40B4-BE49-F238E27FC236}">
                <a16:creationId xmlns:a16="http://schemas.microsoft.com/office/drawing/2014/main" id="{D4CE4DA7-FD64-49A6-B520-FFAE9A2E014A}"/>
              </a:ext>
            </a:extLst>
          </p:cNvPr>
          <p:cNvCxnSpPr>
            <a:cxnSpLocks/>
            <a:stCxn id="71" idx="3"/>
            <a:endCxn id="87" idx="1"/>
          </p:cNvCxnSpPr>
          <p:nvPr/>
        </p:nvCxnSpPr>
        <p:spPr>
          <a:xfrm flipV="1">
            <a:off x="3709409" y="2635158"/>
            <a:ext cx="1092546" cy="1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1" name="Straight Arrow Connector 82">
            <a:extLst>
              <a:ext uri="{FF2B5EF4-FFF2-40B4-BE49-F238E27FC236}">
                <a16:creationId xmlns:a16="http://schemas.microsoft.com/office/drawing/2014/main" id="{3D231557-5172-4738-A1DA-27E036059623}"/>
              </a:ext>
            </a:extLst>
          </p:cNvPr>
          <p:cNvCxnSpPr>
            <a:cxnSpLocks/>
            <a:stCxn id="40" idx="1"/>
            <a:endCxn id="87" idx="3"/>
          </p:cNvCxnSpPr>
          <p:nvPr/>
        </p:nvCxnSpPr>
        <p:spPr>
          <a:xfrm flipH="1">
            <a:off x="5391722" y="2630740"/>
            <a:ext cx="1045895" cy="4418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2" name="Rectangle 91">
            <a:extLst>
              <a:ext uri="{FF2B5EF4-FFF2-40B4-BE49-F238E27FC236}">
                <a16:creationId xmlns:a16="http://schemas.microsoft.com/office/drawing/2014/main" id="{F0870749-FF1C-48A2-8631-9DD7B798D7FF}"/>
              </a:ext>
            </a:extLst>
          </p:cNvPr>
          <p:cNvSpPr/>
          <p:nvPr/>
        </p:nvSpPr>
        <p:spPr>
          <a:xfrm>
            <a:off x="4766598" y="3917392"/>
            <a:ext cx="589767" cy="276617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Queue</a:t>
            </a:r>
          </a:p>
        </p:txBody>
      </p:sp>
      <p:cxnSp>
        <p:nvCxnSpPr>
          <p:cNvPr id="93" name="Straight Arrow Connector 82">
            <a:extLst>
              <a:ext uri="{FF2B5EF4-FFF2-40B4-BE49-F238E27FC236}">
                <a16:creationId xmlns:a16="http://schemas.microsoft.com/office/drawing/2014/main" id="{D7578EDD-8924-4D4D-9618-33FA2F298300}"/>
              </a:ext>
            </a:extLst>
          </p:cNvPr>
          <p:cNvCxnSpPr>
            <a:cxnSpLocks/>
            <a:stCxn id="50" idx="3"/>
            <a:endCxn id="92" idx="1"/>
          </p:cNvCxnSpPr>
          <p:nvPr/>
        </p:nvCxnSpPr>
        <p:spPr>
          <a:xfrm>
            <a:off x="3709411" y="4049722"/>
            <a:ext cx="1057187" cy="5979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4" name="Straight Arrow Connector 82">
            <a:extLst>
              <a:ext uri="{FF2B5EF4-FFF2-40B4-BE49-F238E27FC236}">
                <a16:creationId xmlns:a16="http://schemas.microsoft.com/office/drawing/2014/main" id="{2E625934-EBB4-4507-B0C4-69E0464FC381}"/>
              </a:ext>
            </a:extLst>
          </p:cNvPr>
          <p:cNvCxnSpPr>
            <a:cxnSpLocks/>
            <a:stCxn id="178" idx="1"/>
            <a:endCxn id="92" idx="3"/>
          </p:cNvCxnSpPr>
          <p:nvPr/>
        </p:nvCxnSpPr>
        <p:spPr>
          <a:xfrm flipH="1" flipV="1">
            <a:off x="5356365" y="4055701"/>
            <a:ext cx="1065156" cy="2069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5" name="Rectangle 94">
            <a:extLst>
              <a:ext uri="{FF2B5EF4-FFF2-40B4-BE49-F238E27FC236}">
                <a16:creationId xmlns:a16="http://schemas.microsoft.com/office/drawing/2014/main" id="{C3729256-4EE1-4BF8-B7B1-5715CC5A1ADD}"/>
              </a:ext>
            </a:extLst>
          </p:cNvPr>
          <p:cNvSpPr/>
          <p:nvPr/>
        </p:nvSpPr>
        <p:spPr>
          <a:xfrm>
            <a:off x="5979764" y="5701447"/>
            <a:ext cx="589767" cy="276617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Queue</a:t>
            </a:r>
          </a:p>
        </p:txBody>
      </p:sp>
      <p:cxnSp>
        <p:nvCxnSpPr>
          <p:cNvPr id="96" name="Straight Arrow Connector 82">
            <a:extLst>
              <a:ext uri="{FF2B5EF4-FFF2-40B4-BE49-F238E27FC236}">
                <a16:creationId xmlns:a16="http://schemas.microsoft.com/office/drawing/2014/main" id="{AFD18996-DA53-43E1-A564-71C964178444}"/>
              </a:ext>
            </a:extLst>
          </p:cNvPr>
          <p:cNvCxnSpPr>
            <a:cxnSpLocks/>
            <a:stCxn id="98" idx="3"/>
            <a:endCxn id="95" idx="1"/>
          </p:cNvCxnSpPr>
          <p:nvPr/>
        </p:nvCxnSpPr>
        <p:spPr>
          <a:xfrm>
            <a:off x="5761214" y="5823110"/>
            <a:ext cx="218550" cy="16646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7" name="Straight Arrow Connector 82">
            <a:extLst>
              <a:ext uri="{FF2B5EF4-FFF2-40B4-BE49-F238E27FC236}">
                <a16:creationId xmlns:a16="http://schemas.microsoft.com/office/drawing/2014/main" id="{CADAFEBA-D977-4A8C-8E50-39465B71DBB3}"/>
              </a:ext>
            </a:extLst>
          </p:cNvPr>
          <p:cNvCxnSpPr>
            <a:cxnSpLocks/>
            <a:stCxn id="246" idx="1"/>
            <a:endCxn id="95" idx="3"/>
          </p:cNvCxnSpPr>
          <p:nvPr/>
        </p:nvCxnSpPr>
        <p:spPr>
          <a:xfrm flipH="1">
            <a:off x="6569531" y="5836245"/>
            <a:ext cx="151128" cy="3511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8" name="Rounded Rectangle 44">
            <a:extLst>
              <a:ext uri="{FF2B5EF4-FFF2-40B4-BE49-F238E27FC236}">
                <a16:creationId xmlns:a16="http://schemas.microsoft.com/office/drawing/2014/main" id="{DCE84BB8-4BC9-45A5-98C7-9871C07AB222}"/>
              </a:ext>
            </a:extLst>
          </p:cNvPr>
          <p:cNvSpPr/>
          <p:nvPr/>
        </p:nvSpPr>
        <p:spPr>
          <a:xfrm>
            <a:off x="4640488" y="5361218"/>
            <a:ext cx="1120726" cy="92378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Zoning</a:t>
            </a:r>
          </a:p>
        </p:txBody>
      </p:sp>
      <p:sp>
        <p:nvSpPr>
          <p:cNvPr id="148" name="Rounded Rectangle 44">
            <a:extLst>
              <a:ext uri="{FF2B5EF4-FFF2-40B4-BE49-F238E27FC236}">
                <a16:creationId xmlns:a16="http://schemas.microsoft.com/office/drawing/2014/main" id="{07C96DCF-D10D-4AA6-9557-FB698BB521C4}"/>
              </a:ext>
            </a:extLst>
          </p:cNvPr>
          <p:cNvSpPr/>
          <p:nvPr/>
        </p:nvSpPr>
        <p:spPr>
          <a:xfrm>
            <a:off x="10907820" y="219299"/>
            <a:ext cx="1120726" cy="742889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OCR</a:t>
            </a:r>
          </a:p>
        </p:txBody>
      </p:sp>
      <p:cxnSp>
        <p:nvCxnSpPr>
          <p:cNvPr id="149" name="Straight Arrow Connector 82">
            <a:extLst>
              <a:ext uri="{FF2B5EF4-FFF2-40B4-BE49-F238E27FC236}">
                <a16:creationId xmlns:a16="http://schemas.microsoft.com/office/drawing/2014/main" id="{3E90D14D-FAA3-4AFD-AA7A-840FAA402D27}"/>
              </a:ext>
            </a:extLst>
          </p:cNvPr>
          <p:cNvCxnSpPr>
            <a:cxnSpLocks/>
            <a:stCxn id="40" idx="3"/>
            <a:endCxn id="154" idx="1"/>
          </p:cNvCxnSpPr>
          <p:nvPr/>
        </p:nvCxnSpPr>
        <p:spPr>
          <a:xfrm flipV="1">
            <a:off x="7558343" y="2124671"/>
            <a:ext cx="3920753" cy="506069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54" name="Rectangle 153">
            <a:extLst>
              <a:ext uri="{FF2B5EF4-FFF2-40B4-BE49-F238E27FC236}">
                <a16:creationId xmlns:a16="http://schemas.microsoft.com/office/drawing/2014/main" id="{DC0D6ACF-B09C-469A-A6A3-E702A182BAEB}"/>
              </a:ext>
            </a:extLst>
          </p:cNvPr>
          <p:cNvSpPr/>
          <p:nvPr/>
        </p:nvSpPr>
        <p:spPr>
          <a:xfrm rot="16200000">
            <a:off x="11184212" y="1691479"/>
            <a:ext cx="589767" cy="276617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Queue</a:t>
            </a:r>
          </a:p>
        </p:txBody>
      </p:sp>
      <p:cxnSp>
        <p:nvCxnSpPr>
          <p:cNvPr id="156" name="Straight Arrow Connector 82">
            <a:extLst>
              <a:ext uri="{FF2B5EF4-FFF2-40B4-BE49-F238E27FC236}">
                <a16:creationId xmlns:a16="http://schemas.microsoft.com/office/drawing/2014/main" id="{0229784A-D367-47CD-98DB-A66EBFEB4EAE}"/>
              </a:ext>
            </a:extLst>
          </p:cNvPr>
          <p:cNvCxnSpPr>
            <a:cxnSpLocks/>
            <a:stCxn id="154" idx="3"/>
            <a:endCxn id="148" idx="2"/>
          </p:cNvCxnSpPr>
          <p:nvPr/>
        </p:nvCxnSpPr>
        <p:spPr>
          <a:xfrm flipH="1" flipV="1">
            <a:off x="11468183" y="962188"/>
            <a:ext cx="10913" cy="572716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78" name="Rounded Rectangle 44">
            <a:extLst>
              <a:ext uri="{FF2B5EF4-FFF2-40B4-BE49-F238E27FC236}">
                <a16:creationId xmlns:a16="http://schemas.microsoft.com/office/drawing/2014/main" id="{D44D4A96-2938-4DA3-80D0-883BDC8958D8}"/>
              </a:ext>
            </a:extLst>
          </p:cNvPr>
          <p:cNvSpPr/>
          <p:nvPr/>
        </p:nvSpPr>
        <p:spPr>
          <a:xfrm>
            <a:off x="6421521" y="3595878"/>
            <a:ext cx="1120726" cy="923783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Zoning</a:t>
            </a:r>
          </a:p>
        </p:txBody>
      </p:sp>
      <p:sp>
        <p:nvSpPr>
          <p:cNvPr id="187" name="Rounded Rectangle 44">
            <a:extLst>
              <a:ext uri="{FF2B5EF4-FFF2-40B4-BE49-F238E27FC236}">
                <a16:creationId xmlns:a16="http://schemas.microsoft.com/office/drawing/2014/main" id="{DF7D74CC-DC12-4980-968D-521C014872A1}"/>
              </a:ext>
            </a:extLst>
          </p:cNvPr>
          <p:cNvSpPr/>
          <p:nvPr/>
        </p:nvSpPr>
        <p:spPr>
          <a:xfrm>
            <a:off x="10918733" y="2886345"/>
            <a:ext cx="1120726" cy="923783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Table Zoning</a:t>
            </a:r>
          </a:p>
        </p:txBody>
      </p:sp>
      <p:cxnSp>
        <p:nvCxnSpPr>
          <p:cNvPr id="240" name="Straight Arrow Connector 82">
            <a:extLst>
              <a:ext uri="{FF2B5EF4-FFF2-40B4-BE49-F238E27FC236}">
                <a16:creationId xmlns:a16="http://schemas.microsoft.com/office/drawing/2014/main" id="{B6FBCDC3-EF3C-4CAA-A95A-0A3B06101F6F}"/>
              </a:ext>
            </a:extLst>
          </p:cNvPr>
          <p:cNvCxnSpPr>
            <a:cxnSpLocks/>
            <a:stCxn id="98" idx="3"/>
            <a:endCxn id="154" idx="1"/>
          </p:cNvCxnSpPr>
          <p:nvPr/>
        </p:nvCxnSpPr>
        <p:spPr>
          <a:xfrm flipV="1">
            <a:off x="5761214" y="2124671"/>
            <a:ext cx="5717882" cy="3698439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43" name="Straight Arrow Connector 82">
            <a:extLst>
              <a:ext uri="{FF2B5EF4-FFF2-40B4-BE49-F238E27FC236}">
                <a16:creationId xmlns:a16="http://schemas.microsoft.com/office/drawing/2014/main" id="{5DF9A20F-0C40-4DE9-A229-E957F31E3369}"/>
              </a:ext>
            </a:extLst>
          </p:cNvPr>
          <p:cNvCxnSpPr>
            <a:cxnSpLocks/>
            <a:stCxn id="178" idx="3"/>
            <a:endCxn id="154" idx="1"/>
          </p:cNvCxnSpPr>
          <p:nvPr/>
        </p:nvCxnSpPr>
        <p:spPr>
          <a:xfrm flipV="1">
            <a:off x="7542247" y="2124671"/>
            <a:ext cx="3936849" cy="1933099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46" name="Rounded Rectangle 44">
            <a:extLst>
              <a:ext uri="{FF2B5EF4-FFF2-40B4-BE49-F238E27FC236}">
                <a16:creationId xmlns:a16="http://schemas.microsoft.com/office/drawing/2014/main" id="{AF32BEC2-24D0-4B1D-A8E6-D090BC022936}"/>
              </a:ext>
            </a:extLst>
          </p:cNvPr>
          <p:cNvSpPr/>
          <p:nvPr/>
        </p:nvSpPr>
        <p:spPr>
          <a:xfrm>
            <a:off x="6720659" y="5374353"/>
            <a:ext cx="1120726" cy="92378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Table Classifier</a:t>
            </a:r>
          </a:p>
        </p:txBody>
      </p:sp>
      <p:sp>
        <p:nvSpPr>
          <p:cNvPr id="247" name="Rounded Rectangle 44">
            <a:extLst>
              <a:ext uri="{FF2B5EF4-FFF2-40B4-BE49-F238E27FC236}">
                <a16:creationId xmlns:a16="http://schemas.microsoft.com/office/drawing/2014/main" id="{1E10D0EA-197B-4FA7-8758-C527B18324C0}"/>
              </a:ext>
            </a:extLst>
          </p:cNvPr>
          <p:cNvSpPr/>
          <p:nvPr/>
        </p:nvSpPr>
        <p:spPr>
          <a:xfrm>
            <a:off x="9186418" y="5368682"/>
            <a:ext cx="1120726" cy="92378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Table Rotation</a:t>
            </a:r>
          </a:p>
        </p:txBody>
      </p:sp>
      <p:sp>
        <p:nvSpPr>
          <p:cNvPr id="248" name="Rectangle 247">
            <a:extLst>
              <a:ext uri="{FF2B5EF4-FFF2-40B4-BE49-F238E27FC236}">
                <a16:creationId xmlns:a16="http://schemas.microsoft.com/office/drawing/2014/main" id="{6069E3AC-8E9C-4F60-B547-02E987BECB04}"/>
              </a:ext>
            </a:extLst>
          </p:cNvPr>
          <p:cNvSpPr/>
          <p:nvPr/>
        </p:nvSpPr>
        <p:spPr>
          <a:xfrm>
            <a:off x="8134500" y="5692264"/>
            <a:ext cx="589767" cy="276617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Queue</a:t>
            </a:r>
          </a:p>
        </p:txBody>
      </p:sp>
      <p:cxnSp>
        <p:nvCxnSpPr>
          <p:cNvPr id="250" name="Straight Arrow Connector 82">
            <a:extLst>
              <a:ext uri="{FF2B5EF4-FFF2-40B4-BE49-F238E27FC236}">
                <a16:creationId xmlns:a16="http://schemas.microsoft.com/office/drawing/2014/main" id="{B8963147-BC66-4B8E-BA95-9CCC70B8E144}"/>
              </a:ext>
            </a:extLst>
          </p:cNvPr>
          <p:cNvCxnSpPr>
            <a:cxnSpLocks/>
            <a:stCxn id="247" idx="1"/>
            <a:endCxn id="248" idx="3"/>
          </p:cNvCxnSpPr>
          <p:nvPr/>
        </p:nvCxnSpPr>
        <p:spPr>
          <a:xfrm flipH="1" flipV="1">
            <a:off x="8724267" y="5830573"/>
            <a:ext cx="462151" cy="1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53" name="Straight Arrow Connector 82">
            <a:extLst>
              <a:ext uri="{FF2B5EF4-FFF2-40B4-BE49-F238E27FC236}">
                <a16:creationId xmlns:a16="http://schemas.microsoft.com/office/drawing/2014/main" id="{3996CEB2-47A3-4542-91E5-F33A8E56CE99}"/>
              </a:ext>
            </a:extLst>
          </p:cNvPr>
          <p:cNvCxnSpPr>
            <a:cxnSpLocks/>
            <a:stCxn id="246" idx="3"/>
            <a:endCxn id="248" idx="1"/>
          </p:cNvCxnSpPr>
          <p:nvPr/>
        </p:nvCxnSpPr>
        <p:spPr>
          <a:xfrm flipV="1">
            <a:off x="7841385" y="5830573"/>
            <a:ext cx="293115" cy="5672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56" name="Straight Arrow Connector 82">
            <a:extLst>
              <a:ext uri="{FF2B5EF4-FFF2-40B4-BE49-F238E27FC236}">
                <a16:creationId xmlns:a16="http://schemas.microsoft.com/office/drawing/2014/main" id="{70D8E0A3-7016-4EBC-B497-4DA7736D5554}"/>
              </a:ext>
            </a:extLst>
          </p:cNvPr>
          <p:cNvCxnSpPr>
            <a:cxnSpLocks/>
            <a:stCxn id="178" idx="3"/>
            <a:endCxn id="220" idx="1"/>
          </p:cNvCxnSpPr>
          <p:nvPr/>
        </p:nvCxnSpPr>
        <p:spPr>
          <a:xfrm>
            <a:off x="7542247" y="4057770"/>
            <a:ext cx="553543" cy="9076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59" name="Straight Arrow Connector 82">
            <a:extLst>
              <a:ext uri="{FF2B5EF4-FFF2-40B4-BE49-F238E27FC236}">
                <a16:creationId xmlns:a16="http://schemas.microsoft.com/office/drawing/2014/main" id="{1C6256A0-29C6-4E36-80CA-56EFE5D5C05C}"/>
              </a:ext>
            </a:extLst>
          </p:cNvPr>
          <p:cNvCxnSpPr>
            <a:cxnSpLocks/>
            <a:stCxn id="186" idx="1"/>
            <a:endCxn id="220" idx="3"/>
          </p:cNvCxnSpPr>
          <p:nvPr/>
        </p:nvCxnSpPr>
        <p:spPr>
          <a:xfrm flipH="1">
            <a:off x="8685557" y="4062345"/>
            <a:ext cx="511610" cy="4501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68" name="Straight Arrow Connector 82">
            <a:extLst>
              <a:ext uri="{FF2B5EF4-FFF2-40B4-BE49-F238E27FC236}">
                <a16:creationId xmlns:a16="http://schemas.microsoft.com/office/drawing/2014/main" id="{F176A251-F5A8-4B1A-874B-CFE6CE66BB40}"/>
              </a:ext>
            </a:extLst>
          </p:cNvPr>
          <p:cNvCxnSpPr>
            <a:cxnSpLocks/>
            <a:stCxn id="187" idx="0"/>
            <a:endCxn id="154" idx="1"/>
          </p:cNvCxnSpPr>
          <p:nvPr/>
        </p:nvCxnSpPr>
        <p:spPr>
          <a:xfrm flipV="1">
            <a:off x="11479096" y="2124671"/>
            <a:ext cx="0" cy="761674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71" name="Straight Arrow Connector 82">
            <a:extLst>
              <a:ext uri="{FF2B5EF4-FFF2-40B4-BE49-F238E27FC236}">
                <a16:creationId xmlns:a16="http://schemas.microsoft.com/office/drawing/2014/main" id="{E860F389-B614-4931-AD34-F605C81EEBF1}"/>
              </a:ext>
            </a:extLst>
          </p:cNvPr>
          <p:cNvCxnSpPr>
            <a:cxnSpLocks/>
            <a:stCxn id="187" idx="2"/>
            <a:endCxn id="280" idx="3"/>
          </p:cNvCxnSpPr>
          <p:nvPr/>
        </p:nvCxnSpPr>
        <p:spPr>
          <a:xfrm flipH="1">
            <a:off x="11202704" y="3810128"/>
            <a:ext cx="276392" cy="693437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80" name="Rectangle 279">
            <a:extLst>
              <a:ext uri="{FF2B5EF4-FFF2-40B4-BE49-F238E27FC236}">
                <a16:creationId xmlns:a16="http://schemas.microsoft.com/office/drawing/2014/main" id="{9603E3FA-6826-403F-A846-B7155A8E45D4}"/>
              </a:ext>
            </a:extLst>
          </p:cNvPr>
          <p:cNvSpPr/>
          <p:nvPr/>
        </p:nvSpPr>
        <p:spPr>
          <a:xfrm>
            <a:off x="10612937" y="4365256"/>
            <a:ext cx="589767" cy="276617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Queue</a:t>
            </a:r>
          </a:p>
        </p:txBody>
      </p:sp>
      <p:cxnSp>
        <p:nvCxnSpPr>
          <p:cNvPr id="288" name="Straight Arrow Connector 82">
            <a:extLst>
              <a:ext uri="{FF2B5EF4-FFF2-40B4-BE49-F238E27FC236}">
                <a16:creationId xmlns:a16="http://schemas.microsoft.com/office/drawing/2014/main" id="{02C11BDD-15D1-4581-91B0-D0C12B6269F6}"/>
              </a:ext>
            </a:extLst>
          </p:cNvPr>
          <p:cNvCxnSpPr>
            <a:cxnSpLocks/>
            <a:stCxn id="247" idx="3"/>
            <a:endCxn id="280" idx="1"/>
          </p:cNvCxnSpPr>
          <p:nvPr/>
        </p:nvCxnSpPr>
        <p:spPr>
          <a:xfrm flipV="1">
            <a:off x="10307144" y="4503565"/>
            <a:ext cx="305793" cy="1327009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91" name="Straight Arrow Connector 82">
            <a:extLst>
              <a:ext uri="{FF2B5EF4-FFF2-40B4-BE49-F238E27FC236}">
                <a16:creationId xmlns:a16="http://schemas.microsoft.com/office/drawing/2014/main" id="{A9E2F8A8-D652-47D9-912D-1204479D9C08}"/>
              </a:ext>
            </a:extLst>
          </p:cNvPr>
          <p:cNvCxnSpPr>
            <a:cxnSpLocks/>
            <a:stCxn id="186" idx="3"/>
            <a:endCxn id="280" idx="1"/>
          </p:cNvCxnSpPr>
          <p:nvPr/>
        </p:nvCxnSpPr>
        <p:spPr>
          <a:xfrm>
            <a:off x="10317893" y="4062345"/>
            <a:ext cx="295044" cy="44122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74" name="Straight Arrow Connector 82">
            <a:extLst>
              <a:ext uri="{FF2B5EF4-FFF2-40B4-BE49-F238E27FC236}">
                <a16:creationId xmlns:a16="http://schemas.microsoft.com/office/drawing/2014/main" id="{E3484C25-007E-432D-BC93-ABEE74AAA9D2}"/>
              </a:ext>
            </a:extLst>
          </p:cNvPr>
          <p:cNvCxnSpPr>
            <a:cxnSpLocks/>
            <a:stCxn id="148" idx="1"/>
            <a:endCxn id="141" idx="3"/>
          </p:cNvCxnSpPr>
          <p:nvPr/>
        </p:nvCxnSpPr>
        <p:spPr>
          <a:xfrm flipH="1" flipV="1">
            <a:off x="9803094" y="369567"/>
            <a:ext cx="1104726" cy="221177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131" name="ZoneTexte 3130">
            <a:extLst>
              <a:ext uri="{FF2B5EF4-FFF2-40B4-BE49-F238E27FC236}">
                <a16:creationId xmlns:a16="http://schemas.microsoft.com/office/drawing/2014/main" id="{D15AD2DF-3256-481F-BC89-E637EDF178E3}"/>
              </a:ext>
            </a:extLst>
          </p:cNvPr>
          <p:cNvSpPr txBox="1"/>
          <p:nvPr/>
        </p:nvSpPr>
        <p:spPr>
          <a:xfrm>
            <a:off x="9387872" y="719292"/>
            <a:ext cx="15744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 Callback</a:t>
            </a:r>
          </a:p>
        </p:txBody>
      </p:sp>
      <p:sp>
        <p:nvSpPr>
          <p:cNvPr id="381" name="ZoneTexte 380">
            <a:extLst>
              <a:ext uri="{FF2B5EF4-FFF2-40B4-BE49-F238E27FC236}">
                <a16:creationId xmlns:a16="http://schemas.microsoft.com/office/drawing/2014/main" id="{6F0BE677-0430-44A8-AE5A-81C778999165}"/>
              </a:ext>
            </a:extLst>
          </p:cNvPr>
          <p:cNvSpPr txBox="1"/>
          <p:nvPr/>
        </p:nvSpPr>
        <p:spPr>
          <a:xfrm>
            <a:off x="2311100" y="1837272"/>
            <a:ext cx="23854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New license - frontside</a:t>
            </a:r>
          </a:p>
        </p:txBody>
      </p:sp>
      <p:sp>
        <p:nvSpPr>
          <p:cNvPr id="382" name="ZoneTexte 381">
            <a:extLst>
              <a:ext uri="{FF2B5EF4-FFF2-40B4-BE49-F238E27FC236}">
                <a16:creationId xmlns:a16="http://schemas.microsoft.com/office/drawing/2014/main" id="{DADBDB9F-59A8-493D-9DE9-19FEF4FD7975}"/>
              </a:ext>
            </a:extLst>
          </p:cNvPr>
          <p:cNvSpPr txBox="1"/>
          <p:nvPr/>
        </p:nvSpPr>
        <p:spPr>
          <a:xfrm>
            <a:off x="2311100" y="3268988"/>
            <a:ext cx="2397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New license - backside</a:t>
            </a:r>
          </a:p>
        </p:txBody>
      </p:sp>
      <p:sp>
        <p:nvSpPr>
          <p:cNvPr id="383" name="ZoneTexte 382">
            <a:extLst>
              <a:ext uri="{FF2B5EF4-FFF2-40B4-BE49-F238E27FC236}">
                <a16:creationId xmlns:a16="http://schemas.microsoft.com/office/drawing/2014/main" id="{FC89D9E2-0914-4F6E-9CDF-80023907FE9B}"/>
              </a:ext>
            </a:extLst>
          </p:cNvPr>
          <p:cNvSpPr txBox="1"/>
          <p:nvPr/>
        </p:nvSpPr>
        <p:spPr>
          <a:xfrm>
            <a:off x="2346580" y="4991758"/>
            <a:ext cx="2286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Old license - frontside</a:t>
            </a:r>
          </a:p>
        </p:txBody>
      </p:sp>
      <p:sp>
        <p:nvSpPr>
          <p:cNvPr id="220" name="Rectangle 219">
            <a:extLst>
              <a:ext uri="{FF2B5EF4-FFF2-40B4-BE49-F238E27FC236}">
                <a16:creationId xmlns:a16="http://schemas.microsoft.com/office/drawing/2014/main" id="{D1E6A357-7081-49B3-86AB-1156F75A208E}"/>
              </a:ext>
            </a:extLst>
          </p:cNvPr>
          <p:cNvSpPr/>
          <p:nvPr/>
        </p:nvSpPr>
        <p:spPr>
          <a:xfrm>
            <a:off x="8095790" y="3928537"/>
            <a:ext cx="589767" cy="276617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Queue</a:t>
            </a:r>
          </a:p>
        </p:txBody>
      </p:sp>
      <p:sp>
        <p:nvSpPr>
          <p:cNvPr id="392" name="ZoneTexte 391">
            <a:extLst>
              <a:ext uri="{FF2B5EF4-FFF2-40B4-BE49-F238E27FC236}">
                <a16:creationId xmlns:a16="http://schemas.microsoft.com/office/drawing/2014/main" id="{8FD731D3-0840-47B0-9707-E57B68715E9F}"/>
              </a:ext>
            </a:extLst>
          </p:cNvPr>
          <p:cNvSpPr txBox="1"/>
          <p:nvPr/>
        </p:nvSpPr>
        <p:spPr>
          <a:xfrm>
            <a:off x="633192" y="722181"/>
            <a:ext cx="1637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 HTTP call</a:t>
            </a:r>
          </a:p>
        </p:txBody>
      </p:sp>
      <p:sp>
        <p:nvSpPr>
          <p:cNvPr id="135" name="Rounded Rectangle 44">
            <a:extLst>
              <a:ext uri="{FF2B5EF4-FFF2-40B4-BE49-F238E27FC236}">
                <a16:creationId xmlns:a16="http://schemas.microsoft.com/office/drawing/2014/main" id="{BCA9FF6F-5774-477D-A29E-54159046792B}"/>
              </a:ext>
            </a:extLst>
          </p:cNvPr>
          <p:cNvSpPr/>
          <p:nvPr/>
        </p:nvSpPr>
        <p:spPr>
          <a:xfrm>
            <a:off x="8744964" y="1135827"/>
            <a:ext cx="1288213" cy="70909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Orchestrator</a:t>
            </a:r>
          </a:p>
        </p:txBody>
      </p:sp>
      <p:cxnSp>
        <p:nvCxnSpPr>
          <p:cNvPr id="136" name="Straight Arrow Connector 82">
            <a:extLst>
              <a:ext uri="{FF2B5EF4-FFF2-40B4-BE49-F238E27FC236}">
                <a16:creationId xmlns:a16="http://schemas.microsoft.com/office/drawing/2014/main" id="{C3176372-2312-4598-BF7F-B77A195760E5}"/>
              </a:ext>
            </a:extLst>
          </p:cNvPr>
          <p:cNvCxnSpPr>
            <a:cxnSpLocks/>
            <a:stCxn id="135" idx="0"/>
            <a:endCxn id="141" idx="2"/>
          </p:cNvCxnSpPr>
          <p:nvPr/>
        </p:nvCxnSpPr>
        <p:spPr>
          <a:xfrm flipH="1" flipV="1">
            <a:off x="9387872" y="710216"/>
            <a:ext cx="1199" cy="425611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41" name="Rectangle: Folded Corner 1">
            <a:extLst>
              <a:ext uri="{FF2B5EF4-FFF2-40B4-BE49-F238E27FC236}">
                <a16:creationId xmlns:a16="http://schemas.microsoft.com/office/drawing/2014/main" id="{CD14CEE2-3340-45E3-A719-94E8E7DAEF79}"/>
              </a:ext>
            </a:extLst>
          </p:cNvPr>
          <p:cNvSpPr/>
          <p:nvPr/>
        </p:nvSpPr>
        <p:spPr>
          <a:xfrm>
            <a:off x="8972650" y="28917"/>
            <a:ext cx="830444" cy="681299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JSON Response</a:t>
            </a:r>
          </a:p>
        </p:txBody>
      </p:sp>
      <p:sp>
        <p:nvSpPr>
          <p:cNvPr id="186" name="Rounded Rectangle 44">
            <a:extLst>
              <a:ext uri="{FF2B5EF4-FFF2-40B4-BE49-F238E27FC236}">
                <a16:creationId xmlns:a16="http://schemas.microsoft.com/office/drawing/2014/main" id="{5BB65172-DFBB-49FE-A802-1813A39CA9F9}"/>
              </a:ext>
            </a:extLst>
          </p:cNvPr>
          <p:cNvSpPr/>
          <p:nvPr/>
        </p:nvSpPr>
        <p:spPr>
          <a:xfrm>
            <a:off x="9197167" y="3600453"/>
            <a:ext cx="1120726" cy="923783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Table Rotation</a:t>
            </a:r>
          </a:p>
        </p:txBody>
      </p:sp>
      <p:sp>
        <p:nvSpPr>
          <p:cNvPr id="73" name="ZoneTexte 72">
            <a:extLst>
              <a:ext uri="{FF2B5EF4-FFF2-40B4-BE49-F238E27FC236}">
                <a16:creationId xmlns:a16="http://schemas.microsoft.com/office/drawing/2014/main" id="{8F438977-A168-402C-B4AD-073677B35E1C}"/>
              </a:ext>
            </a:extLst>
          </p:cNvPr>
          <p:cNvSpPr txBox="1"/>
          <p:nvPr/>
        </p:nvSpPr>
        <p:spPr>
          <a:xfrm>
            <a:off x="9327616" y="6481785"/>
            <a:ext cx="2864384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en-ES"/>
            </a:defPPr>
            <a:lvl1pPr algn="ctr"/>
          </a:lstStyle>
          <a:p>
            <a:r>
              <a:rPr lang="en-US" dirty="0"/>
              <a:t>Production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C16B4F7A-CAD1-465B-9514-D8BC257E33AF}"/>
              </a:ext>
            </a:extLst>
          </p:cNvPr>
          <p:cNvSpPr/>
          <p:nvPr/>
        </p:nvSpPr>
        <p:spPr>
          <a:xfrm>
            <a:off x="95250" y="6604378"/>
            <a:ext cx="6305550" cy="2536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41118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D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riangle isocèle 6">
            <a:extLst>
              <a:ext uri="{FF2B5EF4-FFF2-40B4-BE49-F238E27FC236}">
                <a16:creationId xmlns:a16="http://schemas.microsoft.com/office/drawing/2014/main" id="{F5F90120-194D-4A1B-8939-29CC75CA6B73}"/>
              </a:ext>
            </a:extLst>
          </p:cNvPr>
          <p:cNvSpPr/>
          <p:nvPr/>
        </p:nvSpPr>
        <p:spPr>
          <a:xfrm>
            <a:off x="3811219" y="1415475"/>
            <a:ext cx="4597400" cy="3848100"/>
          </a:xfrm>
          <a:prstGeom prst="triangle">
            <a:avLst/>
          </a:prstGeom>
          <a:noFill/>
          <a:ln w="17780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B0503020102020204"/>
              <a:ea typeface="+mn-ea"/>
              <a:cs typeface="+mn-cs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DD8C49A4-53AE-423B-87B7-F0A2CA6C3B47}"/>
              </a:ext>
            </a:extLst>
          </p:cNvPr>
          <p:cNvSpPr txBox="1"/>
          <p:nvPr/>
        </p:nvSpPr>
        <p:spPr>
          <a:xfrm>
            <a:off x="0" y="5694277"/>
            <a:ext cx="50553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rPr>
              <a:t>Better prediction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EC191C32-8406-4C0A-8C8C-4673AE6FD021}"/>
              </a:ext>
            </a:extLst>
          </p:cNvPr>
          <p:cNvSpPr txBox="1"/>
          <p:nvPr/>
        </p:nvSpPr>
        <p:spPr>
          <a:xfrm>
            <a:off x="8581374" y="5705294"/>
            <a:ext cx="26436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rPr>
              <a:t>Cheaper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988FFFE3-EB6C-4F33-B62F-6A23E6658487}"/>
              </a:ext>
            </a:extLst>
          </p:cNvPr>
          <p:cNvSpPr txBox="1"/>
          <p:nvPr/>
        </p:nvSpPr>
        <p:spPr>
          <a:xfrm>
            <a:off x="3670603" y="37603"/>
            <a:ext cx="526541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rPr>
              <a:t>Quicker response</a:t>
            </a:r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332C9CDC-640C-4C1D-849E-B612BF21AAF3}"/>
              </a:ext>
            </a:extLst>
          </p:cNvPr>
          <p:cNvCxnSpPr/>
          <p:nvPr/>
        </p:nvCxnSpPr>
        <p:spPr>
          <a:xfrm>
            <a:off x="3948613" y="3339525"/>
            <a:ext cx="1277957" cy="892367"/>
          </a:xfrm>
          <a:prstGeom prst="line">
            <a:avLst/>
          </a:prstGeom>
          <a:ln w="1778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64BB3EB2-AB6D-4681-8624-60B4745422A7}"/>
              </a:ext>
            </a:extLst>
          </p:cNvPr>
          <p:cNvCxnSpPr>
            <a:cxnSpLocks/>
          </p:cNvCxnSpPr>
          <p:nvPr/>
        </p:nvCxnSpPr>
        <p:spPr>
          <a:xfrm flipV="1">
            <a:off x="6303311" y="2324559"/>
            <a:ext cx="1111637" cy="662427"/>
          </a:xfrm>
          <a:prstGeom prst="line">
            <a:avLst/>
          </a:prstGeom>
          <a:ln w="1778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7C6B1077-C94C-461D-B03A-90189481AA02}"/>
              </a:ext>
            </a:extLst>
          </p:cNvPr>
          <p:cNvCxnSpPr>
            <a:cxnSpLocks/>
          </p:cNvCxnSpPr>
          <p:nvPr/>
        </p:nvCxnSpPr>
        <p:spPr>
          <a:xfrm flipV="1">
            <a:off x="5542876" y="4638101"/>
            <a:ext cx="0" cy="1160149"/>
          </a:xfrm>
          <a:prstGeom prst="line">
            <a:avLst/>
          </a:prstGeom>
          <a:ln w="1778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ZoneTexte 30">
            <a:extLst>
              <a:ext uri="{FF2B5EF4-FFF2-40B4-BE49-F238E27FC236}">
                <a16:creationId xmlns:a16="http://schemas.microsoft.com/office/drawing/2014/main" id="{B10AFD40-E729-483B-9C9B-8FEFD0D9D3CA}"/>
              </a:ext>
            </a:extLst>
          </p:cNvPr>
          <p:cNvSpPr txBox="1"/>
          <p:nvPr/>
        </p:nvSpPr>
        <p:spPr>
          <a:xfrm>
            <a:off x="9327616" y="0"/>
            <a:ext cx="2864384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en-ES"/>
            </a:defPPr>
            <a:lvl1pPr algn="ctr"/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D293E"/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rPr>
              <a:t>Production : Pain points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C21E606-80EB-4D28-B31A-0B4B1DB09577}"/>
              </a:ext>
            </a:extLst>
          </p:cNvPr>
          <p:cNvSpPr/>
          <p:nvPr/>
        </p:nvSpPr>
        <p:spPr>
          <a:xfrm>
            <a:off x="95250" y="6604378"/>
            <a:ext cx="6305550" cy="253622"/>
          </a:xfrm>
          <a:prstGeom prst="rect">
            <a:avLst/>
          </a:prstGeom>
          <a:solidFill>
            <a:srgbClr val="122D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B05030201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528724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55DE023-6FF1-4F82-9ADF-2F38D70B0224}"/>
              </a:ext>
            </a:extLst>
          </p:cNvPr>
          <p:cNvSpPr/>
          <p:nvPr/>
        </p:nvSpPr>
        <p:spPr>
          <a:xfrm>
            <a:off x="95250" y="6604378"/>
            <a:ext cx="6305550" cy="2536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81D46897-0474-40B0-A96E-04C8F43BBFA3}"/>
              </a:ext>
            </a:extLst>
          </p:cNvPr>
          <p:cNvSpPr/>
          <p:nvPr/>
        </p:nvSpPr>
        <p:spPr>
          <a:xfrm>
            <a:off x="2436219" y="-1381524"/>
            <a:ext cx="6385154" cy="5951897"/>
          </a:xfrm>
          <a:prstGeom prst="ellipse">
            <a:avLst/>
          </a:prstGeom>
          <a:solidFill>
            <a:srgbClr val="7EBEFF">
              <a:alpha val="4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4570F992-041E-43DA-A5CB-FF15212EA5A7}"/>
              </a:ext>
            </a:extLst>
          </p:cNvPr>
          <p:cNvSpPr/>
          <p:nvPr/>
        </p:nvSpPr>
        <p:spPr>
          <a:xfrm>
            <a:off x="4774075" y="2108677"/>
            <a:ext cx="6385154" cy="5951897"/>
          </a:xfrm>
          <a:prstGeom prst="ellipse">
            <a:avLst/>
          </a:prstGeom>
          <a:solidFill>
            <a:srgbClr val="7EBEFF">
              <a:alpha val="4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4546AF2F-45E3-4805-8078-098A3EAB337C}"/>
              </a:ext>
            </a:extLst>
          </p:cNvPr>
          <p:cNvSpPr/>
          <p:nvPr/>
        </p:nvSpPr>
        <p:spPr>
          <a:xfrm>
            <a:off x="577961" y="2317938"/>
            <a:ext cx="6385154" cy="5951897"/>
          </a:xfrm>
          <a:prstGeom prst="ellipse">
            <a:avLst/>
          </a:prstGeom>
          <a:solidFill>
            <a:srgbClr val="7EBEFF">
              <a:alpha val="4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riangle isocèle 3">
            <a:extLst>
              <a:ext uri="{FF2B5EF4-FFF2-40B4-BE49-F238E27FC236}">
                <a16:creationId xmlns:a16="http://schemas.microsoft.com/office/drawing/2014/main" id="{4B115F5D-A6C0-4897-A7EE-833B44A27BCB}"/>
              </a:ext>
            </a:extLst>
          </p:cNvPr>
          <p:cNvSpPr/>
          <p:nvPr/>
        </p:nvSpPr>
        <p:spPr>
          <a:xfrm>
            <a:off x="3348505" y="1415475"/>
            <a:ext cx="4597400" cy="3848100"/>
          </a:xfrm>
          <a:prstGeom prst="triangle">
            <a:avLst/>
          </a:prstGeom>
          <a:noFill/>
          <a:ln w="762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40672F5A-E705-4B41-8633-8DBAB2266C69}"/>
              </a:ext>
            </a:extLst>
          </p:cNvPr>
          <p:cNvSpPr txBox="1"/>
          <p:nvPr/>
        </p:nvSpPr>
        <p:spPr>
          <a:xfrm>
            <a:off x="1772433" y="5301397"/>
            <a:ext cx="15760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bg2">
                    <a:lumMod val="25000"/>
                  </a:schemeClr>
                </a:solidFill>
              </a:rPr>
              <a:t>Data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25C57132-1EB1-485B-89C9-9DE71832004B}"/>
              </a:ext>
            </a:extLst>
          </p:cNvPr>
          <p:cNvSpPr txBox="1"/>
          <p:nvPr/>
        </p:nvSpPr>
        <p:spPr>
          <a:xfrm>
            <a:off x="7953407" y="5256412"/>
            <a:ext cx="131318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>
                <a:solidFill>
                  <a:schemeClr val="bg2">
                    <a:lumMod val="25000"/>
                  </a:schemeClr>
                </a:solidFill>
              </a:rPr>
              <a:t>Ops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06432CD5-0919-4621-B5EA-75FCF806B855}"/>
              </a:ext>
            </a:extLst>
          </p:cNvPr>
          <p:cNvSpPr txBox="1"/>
          <p:nvPr/>
        </p:nvSpPr>
        <p:spPr>
          <a:xfrm>
            <a:off x="4254676" y="377081"/>
            <a:ext cx="27850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bg2">
                    <a:lumMod val="25000"/>
                  </a:schemeClr>
                </a:solidFill>
              </a:rPr>
              <a:t>Software</a:t>
            </a:r>
          </a:p>
        </p:txBody>
      </p:sp>
    </p:spTree>
    <p:extLst>
      <p:ext uri="{BB962C8B-B14F-4D97-AF65-F5344CB8AC3E}">
        <p14:creationId xmlns:p14="http://schemas.microsoft.com/office/powerpoint/2010/main" val="6768673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648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19F1349-7411-4203-AE32-9BC102D893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Spot 7 differences</a:t>
            </a:r>
          </a:p>
        </p:txBody>
      </p:sp>
      <p:pic>
        <p:nvPicPr>
          <p:cNvPr id="5" name="Image 4" descr="Une image contenant chat, assis, chat domestique, intérieur&#10;&#10;Description générée automatiquement">
            <a:extLst>
              <a:ext uri="{FF2B5EF4-FFF2-40B4-BE49-F238E27FC236}">
                <a16:creationId xmlns:a16="http://schemas.microsoft.com/office/drawing/2014/main" id="{9FDAD071-D69A-4D28-AE3B-E4CE2FAB2E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119" y="1690688"/>
            <a:ext cx="3800475" cy="3705225"/>
          </a:xfrm>
          <a:prstGeom prst="rect">
            <a:avLst/>
          </a:prstGeom>
        </p:spPr>
      </p:pic>
      <p:pic>
        <p:nvPicPr>
          <p:cNvPr id="6" name="Image 5" descr="Une image contenant chat, assis, chat domestique, intérieur&#10;&#10;Description générée automatiquement">
            <a:extLst>
              <a:ext uri="{FF2B5EF4-FFF2-40B4-BE49-F238E27FC236}">
                <a16:creationId xmlns:a16="http://schemas.microsoft.com/office/drawing/2014/main" id="{8AE13551-9EE0-444B-AF90-2482055D59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9693" y="1690688"/>
            <a:ext cx="3800475" cy="3705225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227AA539-E732-4AEA-973C-E3532F51545E}"/>
              </a:ext>
            </a:extLst>
          </p:cNvPr>
          <p:cNvSpPr txBox="1"/>
          <p:nvPr/>
        </p:nvSpPr>
        <p:spPr>
          <a:xfrm>
            <a:off x="9327616" y="0"/>
            <a:ext cx="2864384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D293E"/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rPr>
              <a:t>Production : Pain points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9B5E9C2-EB27-4009-B0F0-F934CB815218}"/>
              </a:ext>
            </a:extLst>
          </p:cNvPr>
          <p:cNvSpPr/>
          <p:nvPr/>
        </p:nvSpPr>
        <p:spPr>
          <a:xfrm>
            <a:off x="95250" y="6604378"/>
            <a:ext cx="6305550" cy="253622"/>
          </a:xfrm>
          <a:prstGeom prst="rect">
            <a:avLst/>
          </a:prstGeom>
          <a:solidFill>
            <a:srgbClr val="5A64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B05030201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04112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98AE888-B585-4A2D-90E5-B7A5C86150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51770"/>
            <a:ext cx="11086578" cy="5325193"/>
          </a:xfrm>
          <a:noFill/>
        </p:spPr>
        <p:txBody>
          <a:bodyPr lIns="90000">
            <a:noAutofit/>
          </a:bodyPr>
          <a:lstStyle/>
          <a:p>
            <a:pPr marL="658350" indent="-658350">
              <a:lnSpc>
                <a:spcPct val="100000"/>
              </a:lnSpc>
              <a:spcBef>
                <a:spcPts val="3400"/>
              </a:spcBef>
              <a:buFont typeface="+mj-lt"/>
              <a:buAutoNum type="arabicParenR"/>
            </a:pPr>
            <a:r>
              <a:rPr lang="en-US" sz="4800" dirty="0">
                <a:solidFill>
                  <a:schemeClr val="bg2">
                    <a:lumMod val="25000"/>
                  </a:schemeClr>
                </a:solidFill>
              </a:rPr>
              <a:t>Introduction to AI and Deep Learning</a:t>
            </a:r>
          </a:p>
          <a:p>
            <a:pPr marL="658350" indent="-658350">
              <a:lnSpc>
                <a:spcPct val="100000"/>
              </a:lnSpc>
              <a:spcBef>
                <a:spcPts val="3400"/>
              </a:spcBef>
              <a:buFont typeface="+mj-lt"/>
              <a:buAutoNum type="arabicParenR"/>
            </a:pPr>
            <a:r>
              <a:rPr lang="en-US" sz="4800" dirty="0">
                <a:solidFill>
                  <a:schemeClr val="accent6">
                    <a:lumMod val="75000"/>
                  </a:schemeClr>
                </a:solidFill>
              </a:rPr>
              <a:t>What do we expect from a project in production?</a:t>
            </a:r>
          </a:p>
          <a:p>
            <a:pPr marL="658350" indent="-658350">
              <a:lnSpc>
                <a:spcPct val="100000"/>
              </a:lnSpc>
              <a:spcBef>
                <a:spcPts val="3400"/>
              </a:spcBef>
              <a:buFont typeface="+mj-lt"/>
              <a:buAutoNum type="arabicParenR"/>
            </a:pPr>
            <a:r>
              <a:rPr lang="en-US" sz="48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How to stack the odds in your favor?</a:t>
            </a:r>
            <a:endParaRPr lang="fr-FR" sz="48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  <a:p>
            <a:pPr marL="658350" indent="-658350">
              <a:lnSpc>
                <a:spcPct val="100000"/>
              </a:lnSpc>
              <a:spcBef>
                <a:spcPts val="3400"/>
              </a:spcBef>
              <a:buFont typeface="+mj-lt"/>
              <a:buAutoNum type="arabicParenR"/>
            </a:pPr>
            <a:endParaRPr lang="en-US" sz="48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4E49069C-A71A-4D66-8585-692169778A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36F4351-A732-4F1A-BE54-F3BAE08BE48E}"/>
              </a:ext>
            </a:extLst>
          </p:cNvPr>
          <p:cNvSpPr/>
          <p:nvPr/>
        </p:nvSpPr>
        <p:spPr>
          <a:xfrm>
            <a:off x="95250" y="6604378"/>
            <a:ext cx="6305550" cy="2536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025232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02C558D-3BA5-4E4E-97CF-2AF74B7E35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410B3D76-F624-4C68-B460-8A1ED99467FB}"/>
              </a:ext>
            </a:extLst>
          </p:cNvPr>
          <p:cNvSpPr txBox="1">
            <a:spLocks/>
          </p:cNvSpPr>
          <p:nvPr/>
        </p:nvSpPr>
        <p:spPr>
          <a:xfrm>
            <a:off x="838200" y="837282"/>
            <a:ext cx="10515600" cy="5761822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dirty="0">
                <a:solidFill>
                  <a:srgbClr val="0070C0"/>
                </a:solidFill>
              </a:rPr>
              <a:t>IA future</a:t>
            </a:r>
            <a:r>
              <a:rPr lang="en-US" sz="4800" dirty="0">
                <a:solidFill>
                  <a:srgbClr val="FF0000"/>
                </a:solidFill>
              </a:rPr>
              <a:t> </a:t>
            </a:r>
            <a:r>
              <a:rPr lang="en-US" sz="4800" dirty="0"/>
              <a:t>is going to be a </a:t>
            </a:r>
            <a:r>
              <a:rPr lang="en-US" sz="4800" dirty="0">
                <a:solidFill>
                  <a:srgbClr val="FF0000"/>
                </a:solidFill>
              </a:rPr>
              <a:t>huge</a:t>
            </a:r>
            <a:r>
              <a:rPr lang="en-US" sz="4800" dirty="0"/>
              <a:t> :</a:t>
            </a:r>
          </a:p>
          <a:p>
            <a:pPr marL="1371600" lvl="1" indent="-685800"/>
            <a:r>
              <a:rPr lang="en-US" sz="4400" dirty="0"/>
              <a:t>Human transformation</a:t>
            </a:r>
          </a:p>
          <a:p>
            <a:pPr marL="1371600" lvl="1" indent="-685800"/>
            <a:r>
              <a:rPr lang="en-US" sz="4400" dirty="0"/>
              <a:t>Organization transformation</a:t>
            </a:r>
          </a:p>
          <a:p>
            <a:pPr marL="1371600" lvl="1" indent="-685800"/>
            <a:r>
              <a:rPr lang="en-US" sz="4400" dirty="0"/>
              <a:t>Information System Architecture transformation</a:t>
            </a:r>
          </a:p>
          <a:p>
            <a:pPr marL="1371600" lvl="1" indent="-685800"/>
            <a:endParaRPr lang="en-US" sz="4400" dirty="0"/>
          </a:p>
          <a:p>
            <a:pPr marL="1371600" lvl="1" indent="-685800"/>
            <a:endParaRPr lang="en-US" sz="4400" dirty="0"/>
          </a:p>
          <a:p>
            <a:endParaRPr lang="en-US" sz="4400" dirty="0"/>
          </a:p>
          <a:p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4254965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25C25E6-8FFB-4298-ABC1-4A52580C8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6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Conclusion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FE220BC-A751-4A64-8E22-E3999780C2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1315453"/>
            <a:ext cx="4876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2079102E-309F-482B-9252-149BDC96767A}"/>
              </a:ext>
            </a:extLst>
          </p:cNvPr>
          <p:cNvSpPr txBox="1"/>
          <p:nvPr/>
        </p:nvSpPr>
        <p:spPr>
          <a:xfrm>
            <a:off x="3143250" y="6308209"/>
            <a:ext cx="60939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"three people hugging"</a:t>
            </a:r>
            <a:endParaRPr lang="en-US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2521CB0-E09C-459C-A1BD-13A4B7342393}"/>
              </a:ext>
            </a:extLst>
          </p:cNvPr>
          <p:cNvSpPr/>
          <p:nvPr/>
        </p:nvSpPr>
        <p:spPr>
          <a:xfrm>
            <a:off x="95250" y="6604378"/>
            <a:ext cx="6305550" cy="2536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43572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25C25E6-8FFB-4298-ABC1-4A52580C8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93287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Thank you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FF76CE2-81DD-4281-91EB-7E611A69B0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990600"/>
            <a:ext cx="4876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415F982D-FC42-48BA-8122-2F963B5CCE9C}"/>
              </a:ext>
            </a:extLst>
          </p:cNvPr>
          <p:cNvSpPr txBox="1"/>
          <p:nvPr/>
        </p:nvSpPr>
        <p:spPr>
          <a:xfrm>
            <a:off x="3335755" y="6005581"/>
            <a:ext cx="60939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"thank and hug the public in a theater"</a:t>
            </a:r>
            <a:endParaRPr lang="en-US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B335DDE-6153-41B4-9B87-2940ACF9FF43}"/>
              </a:ext>
            </a:extLst>
          </p:cNvPr>
          <p:cNvSpPr/>
          <p:nvPr/>
        </p:nvSpPr>
        <p:spPr>
          <a:xfrm>
            <a:off x="95250" y="6604378"/>
            <a:ext cx="6305550" cy="2536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62605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74037D3A-3939-4347-89AA-00A2E9F492D6}"/>
              </a:ext>
            </a:extLst>
          </p:cNvPr>
          <p:cNvSpPr/>
          <p:nvPr/>
        </p:nvSpPr>
        <p:spPr>
          <a:xfrm>
            <a:off x="526462" y="2003391"/>
            <a:ext cx="1120726" cy="568412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</a:t>
            </a:r>
            <a:r>
              <a:rPr kumimoji="0" lang="en-F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eceiver</a:t>
            </a: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A1770982-514D-AA4D-B52F-678A72964006}"/>
              </a:ext>
            </a:extLst>
          </p:cNvPr>
          <p:cNvSpPr/>
          <p:nvPr/>
        </p:nvSpPr>
        <p:spPr>
          <a:xfrm>
            <a:off x="521100" y="3688491"/>
            <a:ext cx="1120726" cy="568412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</a:t>
            </a:r>
            <a:r>
              <a:rPr kumimoji="0" lang="en-F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xtract-eml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C6384377-4089-414F-B40B-156346E5A870}"/>
              </a:ext>
            </a:extLst>
          </p:cNvPr>
          <p:cNvSpPr/>
          <p:nvPr/>
        </p:nvSpPr>
        <p:spPr>
          <a:xfrm>
            <a:off x="2773148" y="4553464"/>
            <a:ext cx="1120726" cy="568412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</a:t>
            </a:r>
            <a:r>
              <a:rPr kumimoji="0" lang="en-F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ext-extract</a:t>
            </a:r>
            <a:endParaRPr kumimoji="0" lang="en-F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EBFDEA97-101E-9147-AB68-432885BA4552}"/>
              </a:ext>
            </a:extLst>
          </p:cNvPr>
          <p:cNvSpPr/>
          <p:nvPr/>
        </p:nvSpPr>
        <p:spPr>
          <a:xfrm>
            <a:off x="2761013" y="3006705"/>
            <a:ext cx="1120726" cy="568412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</a:t>
            </a:r>
            <a:r>
              <a:rPr kumimoji="0" lang="en-F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plitter</a:t>
            </a: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6AE3357B-23D5-D244-8D54-F11202A7FC3E}"/>
              </a:ext>
            </a:extLst>
          </p:cNvPr>
          <p:cNvSpPr/>
          <p:nvPr/>
        </p:nvSpPr>
        <p:spPr>
          <a:xfrm>
            <a:off x="5300812" y="2674581"/>
            <a:ext cx="1120726" cy="568412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</a:t>
            </a:r>
            <a:r>
              <a:rPr kumimoji="0" lang="en-F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cr</a:t>
            </a:r>
            <a:endParaRPr kumimoji="0" lang="en-F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5380B965-1D8F-334A-8BB7-B3F2FE4D7275}"/>
              </a:ext>
            </a:extLst>
          </p:cNvPr>
          <p:cNvSpPr/>
          <p:nvPr/>
        </p:nvSpPr>
        <p:spPr>
          <a:xfrm>
            <a:off x="10282598" y="3733370"/>
            <a:ext cx="1120726" cy="568412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</a:t>
            </a:r>
            <a:r>
              <a:rPr kumimoji="0" lang="en-F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rediction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Ramiv2</a:t>
            </a:r>
            <a:endParaRPr kumimoji="0" lang="en-F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CD22CE5D-2ED6-694E-9F51-AE349922B1B4}"/>
              </a:ext>
            </a:extLst>
          </p:cNvPr>
          <p:cNvSpPr/>
          <p:nvPr/>
        </p:nvSpPr>
        <p:spPr>
          <a:xfrm>
            <a:off x="793378" y="3040393"/>
            <a:ext cx="589767" cy="276617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Queue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EF220E26-8344-1E43-872F-A5E11A03423E}"/>
              </a:ext>
            </a:extLst>
          </p:cNvPr>
          <p:cNvSpPr/>
          <p:nvPr/>
        </p:nvSpPr>
        <p:spPr>
          <a:xfrm>
            <a:off x="1944988" y="3152383"/>
            <a:ext cx="589767" cy="276617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Queue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2070C867-570D-7145-B0E9-76A7FAFB61C2}"/>
              </a:ext>
            </a:extLst>
          </p:cNvPr>
          <p:cNvSpPr/>
          <p:nvPr/>
        </p:nvSpPr>
        <p:spPr>
          <a:xfrm>
            <a:off x="4308486" y="2817391"/>
            <a:ext cx="589767" cy="276617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Queue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A8DE67CF-6AD5-5B43-B1A5-C203A0F50E92}"/>
              </a:ext>
            </a:extLst>
          </p:cNvPr>
          <p:cNvSpPr/>
          <p:nvPr/>
        </p:nvSpPr>
        <p:spPr>
          <a:xfrm>
            <a:off x="1944987" y="4699361"/>
            <a:ext cx="589767" cy="276617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Queue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B3092EC1-9487-4E41-ADF3-91A2B4DE698D}"/>
              </a:ext>
            </a:extLst>
          </p:cNvPr>
          <p:cNvSpPr/>
          <p:nvPr/>
        </p:nvSpPr>
        <p:spPr>
          <a:xfrm>
            <a:off x="6761228" y="3879269"/>
            <a:ext cx="589767" cy="276617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Queue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7CEEC96-C484-B84B-AA58-245286E9C5B0}"/>
              </a:ext>
            </a:extLst>
          </p:cNvPr>
          <p:cNvCxnSpPr>
            <a:cxnSpLocks/>
            <a:stCxn id="2" idx="2"/>
            <a:endCxn id="55" idx="0"/>
          </p:cNvCxnSpPr>
          <p:nvPr/>
        </p:nvCxnSpPr>
        <p:spPr>
          <a:xfrm>
            <a:off x="1086825" y="2571803"/>
            <a:ext cx="1437" cy="46859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AD0AF46D-8528-3E44-AF03-2AEF48A099EC}"/>
              </a:ext>
            </a:extLst>
          </p:cNvPr>
          <p:cNvCxnSpPr>
            <a:cxnSpLocks/>
            <a:stCxn id="42" idx="0"/>
            <a:endCxn id="55" idx="2"/>
          </p:cNvCxnSpPr>
          <p:nvPr/>
        </p:nvCxnSpPr>
        <p:spPr>
          <a:xfrm flipV="1">
            <a:off x="1081463" y="3317010"/>
            <a:ext cx="6799" cy="371481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F7B1E4D8-CC71-7549-90AF-750274FBB33D}"/>
              </a:ext>
            </a:extLst>
          </p:cNvPr>
          <p:cNvCxnSpPr>
            <a:cxnSpLocks/>
            <a:stCxn id="42" idx="3"/>
            <a:endCxn id="56" idx="1"/>
          </p:cNvCxnSpPr>
          <p:nvPr/>
        </p:nvCxnSpPr>
        <p:spPr>
          <a:xfrm flipV="1">
            <a:off x="1641826" y="3290692"/>
            <a:ext cx="303162" cy="682005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A3D44DCA-CD71-3544-90C1-9936CF23824A}"/>
              </a:ext>
            </a:extLst>
          </p:cNvPr>
          <p:cNvSpPr txBox="1"/>
          <p:nvPr/>
        </p:nvSpPr>
        <p:spPr>
          <a:xfrm>
            <a:off x="1756153" y="2799094"/>
            <a:ext cx="967434" cy="2766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Pdfs,images</a:t>
            </a:r>
            <a:endParaRPr kumimoji="0" lang="fr-F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6B22B49-4AB0-6647-BD0E-EFC3F92C2FFE}"/>
              </a:ext>
            </a:extLst>
          </p:cNvPr>
          <p:cNvSpPr txBox="1"/>
          <p:nvPr/>
        </p:nvSpPr>
        <p:spPr>
          <a:xfrm>
            <a:off x="1778347" y="4975978"/>
            <a:ext cx="96743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doc, docx, xlsx..</a:t>
            </a: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4055217C-B51E-DC40-A9A9-92F16C3543A4}"/>
              </a:ext>
            </a:extLst>
          </p:cNvPr>
          <p:cNvCxnSpPr>
            <a:cxnSpLocks/>
            <a:stCxn id="42" idx="3"/>
            <a:endCxn id="58" idx="1"/>
          </p:cNvCxnSpPr>
          <p:nvPr/>
        </p:nvCxnSpPr>
        <p:spPr>
          <a:xfrm>
            <a:off x="1641826" y="3972697"/>
            <a:ext cx="303161" cy="864973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0AD37D82-2C6D-7442-BC68-DEB37FCE6169}"/>
              </a:ext>
            </a:extLst>
          </p:cNvPr>
          <p:cNvCxnSpPr>
            <a:cxnSpLocks/>
            <a:stCxn id="44" idx="1"/>
            <a:endCxn id="56" idx="3"/>
          </p:cNvCxnSpPr>
          <p:nvPr/>
        </p:nvCxnSpPr>
        <p:spPr>
          <a:xfrm flipH="1" flipV="1">
            <a:off x="2534755" y="3290692"/>
            <a:ext cx="226258" cy="219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71C7EA33-0CDE-8B4E-9E28-A1BB71D023F9}"/>
              </a:ext>
            </a:extLst>
          </p:cNvPr>
          <p:cNvCxnSpPr>
            <a:cxnSpLocks/>
            <a:stCxn id="43" idx="1"/>
            <a:endCxn id="58" idx="3"/>
          </p:cNvCxnSpPr>
          <p:nvPr/>
        </p:nvCxnSpPr>
        <p:spPr>
          <a:xfrm flipH="1">
            <a:off x="2534754" y="4837670"/>
            <a:ext cx="238394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FD635F46-4D30-6743-9133-F2D1211E9C1D}"/>
              </a:ext>
            </a:extLst>
          </p:cNvPr>
          <p:cNvCxnSpPr>
            <a:cxnSpLocks/>
            <a:stCxn id="45" idx="1"/>
            <a:endCxn id="57" idx="3"/>
          </p:cNvCxnSpPr>
          <p:nvPr/>
        </p:nvCxnSpPr>
        <p:spPr>
          <a:xfrm flipH="1" flipV="1">
            <a:off x="4898253" y="2955700"/>
            <a:ext cx="402559" cy="3087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DECC9402-7EB2-324C-B3DF-5F4FC9186EAC}"/>
              </a:ext>
            </a:extLst>
          </p:cNvPr>
          <p:cNvCxnSpPr>
            <a:cxnSpLocks/>
            <a:stCxn id="44" idx="3"/>
            <a:endCxn id="57" idx="1"/>
          </p:cNvCxnSpPr>
          <p:nvPr/>
        </p:nvCxnSpPr>
        <p:spPr>
          <a:xfrm flipV="1">
            <a:off x="3881739" y="2955700"/>
            <a:ext cx="426747" cy="335211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AD7D6172-D230-2544-9F28-D1B4E54B4947}"/>
              </a:ext>
            </a:extLst>
          </p:cNvPr>
          <p:cNvCxnSpPr>
            <a:cxnSpLocks/>
            <a:stCxn id="43" idx="3"/>
            <a:endCxn id="59" idx="1"/>
          </p:cNvCxnSpPr>
          <p:nvPr/>
        </p:nvCxnSpPr>
        <p:spPr>
          <a:xfrm flipV="1">
            <a:off x="3893874" y="4017578"/>
            <a:ext cx="2867354" cy="820092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A64E040A-3976-7745-85A9-267D228F8400}"/>
              </a:ext>
            </a:extLst>
          </p:cNvPr>
          <p:cNvCxnSpPr>
            <a:cxnSpLocks/>
            <a:stCxn id="45" idx="3"/>
            <a:endCxn id="59" idx="1"/>
          </p:cNvCxnSpPr>
          <p:nvPr/>
        </p:nvCxnSpPr>
        <p:spPr>
          <a:xfrm>
            <a:off x="6421538" y="2958787"/>
            <a:ext cx="339690" cy="1058791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4FDA69FC-9DB8-694A-897D-CCEEB7C70EE3}"/>
              </a:ext>
            </a:extLst>
          </p:cNvPr>
          <p:cNvCxnSpPr>
            <a:cxnSpLocks/>
            <a:stCxn id="44" idx="3"/>
            <a:endCxn id="59" idx="1"/>
          </p:cNvCxnSpPr>
          <p:nvPr/>
        </p:nvCxnSpPr>
        <p:spPr>
          <a:xfrm>
            <a:off x="3881739" y="3290911"/>
            <a:ext cx="2879489" cy="726667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2A98F1AB-6F27-B34B-B911-3F611879B59E}"/>
              </a:ext>
            </a:extLst>
          </p:cNvPr>
          <p:cNvCxnSpPr>
            <a:cxnSpLocks/>
            <a:stCxn id="46" idx="1"/>
            <a:endCxn id="78" idx="3"/>
          </p:cNvCxnSpPr>
          <p:nvPr/>
        </p:nvCxnSpPr>
        <p:spPr>
          <a:xfrm flipH="1">
            <a:off x="9822087" y="4017576"/>
            <a:ext cx="460511" cy="1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8DC9F9C0-19AE-7A48-97AB-A538A157A695}"/>
              </a:ext>
            </a:extLst>
          </p:cNvPr>
          <p:cNvCxnSpPr>
            <a:cxnSpLocks/>
            <a:stCxn id="46" idx="0"/>
            <a:endCxn id="102" idx="2"/>
          </p:cNvCxnSpPr>
          <p:nvPr/>
        </p:nvCxnSpPr>
        <p:spPr>
          <a:xfrm flipV="1">
            <a:off x="10842961" y="3271225"/>
            <a:ext cx="0" cy="462145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9359D9EC-B458-5143-8526-822029A35A9A}"/>
              </a:ext>
            </a:extLst>
          </p:cNvPr>
          <p:cNvSpPr txBox="1"/>
          <p:nvPr/>
        </p:nvSpPr>
        <p:spPr>
          <a:xfrm>
            <a:off x="10174060" y="2809560"/>
            <a:ext cx="13378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F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Vers le hub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F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(callback ou kafka)</a:t>
            </a:r>
          </a:p>
        </p:txBody>
      </p:sp>
      <p:sp>
        <p:nvSpPr>
          <p:cNvPr id="50" name="Rounded Rectangle 45">
            <a:extLst>
              <a:ext uri="{FF2B5EF4-FFF2-40B4-BE49-F238E27FC236}">
                <a16:creationId xmlns:a16="http://schemas.microsoft.com/office/drawing/2014/main" id="{F098898E-7602-4329-BAD8-4DFEF596A8BA}"/>
              </a:ext>
            </a:extLst>
          </p:cNvPr>
          <p:cNvSpPr/>
          <p:nvPr/>
        </p:nvSpPr>
        <p:spPr>
          <a:xfrm>
            <a:off x="7715404" y="3733371"/>
            <a:ext cx="1120726" cy="568412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Enrichment</a:t>
            </a:r>
            <a:endParaRPr kumimoji="0" lang="en-F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68" name="Straight Arrow Connector 82">
            <a:extLst>
              <a:ext uri="{FF2B5EF4-FFF2-40B4-BE49-F238E27FC236}">
                <a16:creationId xmlns:a16="http://schemas.microsoft.com/office/drawing/2014/main" id="{703021C3-3813-4851-A3DB-29B84322B82C}"/>
              </a:ext>
            </a:extLst>
          </p:cNvPr>
          <p:cNvCxnSpPr>
            <a:cxnSpLocks/>
            <a:stCxn id="50" idx="1"/>
            <a:endCxn id="59" idx="3"/>
          </p:cNvCxnSpPr>
          <p:nvPr/>
        </p:nvCxnSpPr>
        <p:spPr>
          <a:xfrm flipH="1">
            <a:off x="7350995" y="4017577"/>
            <a:ext cx="364409" cy="1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8" name="Rectangle 77">
            <a:extLst>
              <a:ext uri="{FF2B5EF4-FFF2-40B4-BE49-F238E27FC236}">
                <a16:creationId xmlns:a16="http://schemas.microsoft.com/office/drawing/2014/main" id="{559C4262-A2DF-4074-9695-FD7ACD4A35F1}"/>
              </a:ext>
            </a:extLst>
          </p:cNvPr>
          <p:cNvSpPr/>
          <p:nvPr/>
        </p:nvSpPr>
        <p:spPr>
          <a:xfrm>
            <a:off x="9232320" y="3879268"/>
            <a:ext cx="589767" cy="276617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Queue</a:t>
            </a:r>
          </a:p>
        </p:txBody>
      </p:sp>
      <p:cxnSp>
        <p:nvCxnSpPr>
          <p:cNvPr id="85" name="Straight Arrow Connector 88">
            <a:extLst>
              <a:ext uri="{FF2B5EF4-FFF2-40B4-BE49-F238E27FC236}">
                <a16:creationId xmlns:a16="http://schemas.microsoft.com/office/drawing/2014/main" id="{E8CA7242-AD62-48C6-B073-1D657FD6B051}"/>
              </a:ext>
            </a:extLst>
          </p:cNvPr>
          <p:cNvCxnSpPr>
            <a:cxnSpLocks/>
            <a:stCxn id="78" idx="1"/>
            <a:endCxn id="50" idx="3"/>
          </p:cNvCxnSpPr>
          <p:nvPr/>
        </p:nvCxnSpPr>
        <p:spPr>
          <a:xfrm flipH="1">
            <a:off x="8836130" y="4017577"/>
            <a:ext cx="396190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2" name="Straight Arrow Connector 68">
            <a:extLst>
              <a:ext uri="{FF2B5EF4-FFF2-40B4-BE49-F238E27FC236}">
                <a16:creationId xmlns:a16="http://schemas.microsoft.com/office/drawing/2014/main" id="{875CC1AC-BFFF-42DA-8573-91737CE70B2B}"/>
              </a:ext>
            </a:extLst>
          </p:cNvPr>
          <p:cNvCxnSpPr>
            <a:cxnSpLocks/>
            <a:stCxn id="42" idx="3"/>
            <a:endCxn id="59" idx="1"/>
          </p:cNvCxnSpPr>
          <p:nvPr/>
        </p:nvCxnSpPr>
        <p:spPr>
          <a:xfrm>
            <a:off x="1641826" y="3972697"/>
            <a:ext cx="5119402" cy="44881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6" name="Rounded Rectangle 1">
            <a:extLst>
              <a:ext uri="{FF2B5EF4-FFF2-40B4-BE49-F238E27FC236}">
                <a16:creationId xmlns:a16="http://schemas.microsoft.com/office/drawing/2014/main" id="{C9051518-BDF1-4617-9E54-DCE0C79BB590}"/>
              </a:ext>
            </a:extLst>
          </p:cNvPr>
          <p:cNvSpPr/>
          <p:nvPr/>
        </p:nvSpPr>
        <p:spPr>
          <a:xfrm>
            <a:off x="10259756" y="1645287"/>
            <a:ext cx="1166410" cy="58076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Orchestrator</a:t>
            </a:r>
            <a:endParaRPr kumimoji="0" lang="en-F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7" name="Straight Arrow Connector 97">
            <a:extLst>
              <a:ext uri="{FF2B5EF4-FFF2-40B4-BE49-F238E27FC236}">
                <a16:creationId xmlns:a16="http://schemas.microsoft.com/office/drawing/2014/main" id="{97935916-5243-437F-8776-F16FDB071CF8}"/>
              </a:ext>
            </a:extLst>
          </p:cNvPr>
          <p:cNvCxnSpPr>
            <a:cxnSpLocks/>
            <a:stCxn id="36" idx="2"/>
            <a:endCxn id="102" idx="0"/>
          </p:cNvCxnSpPr>
          <p:nvPr/>
        </p:nvCxnSpPr>
        <p:spPr>
          <a:xfrm>
            <a:off x="10842961" y="2226053"/>
            <a:ext cx="0" cy="583507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1" name="Rounded Rectangle 44">
            <a:extLst>
              <a:ext uri="{FF2B5EF4-FFF2-40B4-BE49-F238E27FC236}">
                <a16:creationId xmlns:a16="http://schemas.microsoft.com/office/drawing/2014/main" id="{9B553AE1-DA2C-49DF-B2AE-5C39C5B046BF}"/>
              </a:ext>
            </a:extLst>
          </p:cNvPr>
          <p:cNvSpPr/>
          <p:nvPr/>
        </p:nvSpPr>
        <p:spPr>
          <a:xfrm>
            <a:off x="5153922" y="296628"/>
            <a:ext cx="1120726" cy="568412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F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074" name="Picture 2" descr="Afficher l’image source">
            <a:extLst>
              <a:ext uri="{FF2B5EF4-FFF2-40B4-BE49-F238E27FC236}">
                <a16:creationId xmlns:a16="http://schemas.microsoft.com/office/drawing/2014/main" id="{0905FDE8-B4D0-4E4D-85FA-87A727EE23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59" t="28646" r="17401" b="31977"/>
          <a:stretch/>
        </p:blipFill>
        <p:spPr bwMode="auto">
          <a:xfrm>
            <a:off x="5282535" y="412757"/>
            <a:ext cx="767337" cy="318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Rectangle: Folded Corner 1">
            <a:extLst>
              <a:ext uri="{FF2B5EF4-FFF2-40B4-BE49-F238E27FC236}">
                <a16:creationId xmlns:a16="http://schemas.microsoft.com/office/drawing/2014/main" id="{24E91F4B-CC78-49F1-BE42-D6F4676E9CB7}"/>
              </a:ext>
            </a:extLst>
          </p:cNvPr>
          <p:cNvSpPr/>
          <p:nvPr/>
        </p:nvSpPr>
        <p:spPr>
          <a:xfrm>
            <a:off x="738128" y="692679"/>
            <a:ext cx="700266" cy="681299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PDF, IMAGES</a:t>
            </a:r>
          </a:p>
        </p:txBody>
      </p:sp>
      <p:cxnSp>
        <p:nvCxnSpPr>
          <p:cNvPr id="49" name="Straight Arrow Connector 103">
            <a:extLst>
              <a:ext uri="{FF2B5EF4-FFF2-40B4-BE49-F238E27FC236}">
                <a16:creationId xmlns:a16="http://schemas.microsoft.com/office/drawing/2014/main" id="{A4E08322-D2F0-4CF8-BA9E-980388497D28}"/>
              </a:ext>
            </a:extLst>
          </p:cNvPr>
          <p:cNvCxnSpPr>
            <a:cxnSpLocks/>
            <a:stCxn id="48" idx="2"/>
            <a:endCxn id="2" idx="0"/>
          </p:cNvCxnSpPr>
          <p:nvPr/>
        </p:nvCxnSpPr>
        <p:spPr>
          <a:xfrm flipH="1">
            <a:off x="1086825" y="1373978"/>
            <a:ext cx="1436" cy="629413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Straight Arrow Connector 4">
            <a:extLst>
              <a:ext uri="{FF2B5EF4-FFF2-40B4-BE49-F238E27FC236}">
                <a16:creationId xmlns:a16="http://schemas.microsoft.com/office/drawing/2014/main" id="{3A4EDDA2-E76B-41FC-AE0E-9B7813B9CAEC}"/>
              </a:ext>
            </a:extLst>
          </p:cNvPr>
          <p:cNvCxnSpPr>
            <a:cxnSpLocks/>
            <a:stCxn id="2" idx="2"/>
            <a:endCxn id="56" idx="1"/>
          </p:cNvCxnSpPr>
          <p:nvPr/>
        </p:nvCxnSpPr>
        <p:spPr>
          <a:xfrm>
            <a:off x="1086825" y="2571803"/>
            <a:ext cx="858163" cy="718889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47112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8" name="Connecteur droit avec flèche 67">
            <a:extLst>
              <a:ext uri="{FF2B5EF4-FFF2-40B4-BE49-F238E27FC236}">
                <a16:creationId xmlns:a16="http://schemas.microsoft.com/office/drawing/2014/main" id="{CCFB36B7-8AFE-4A35-8FE6-DD937D3E5F73}"/>
              </a:ext>
            </a:extLst>
          </p:cNvPr>
          <p:cNvCxnSpPr>
            <a:cxnSpLocks/>
          </p:cNvCxnSpPr>
          <p:nvPr/>
        </p:nvCxnSpPr>
        <p:spPr>
          <a:xfrm flipH="1">
            <a:off x="15413647" y="3876886"/>
            <a:ext cx="1306106" cy="1989794"/>
          </a:xfrm>
          <a:prstGeom prst="straightConnector1">
            <a:avLst/>
          </a:prstGeom>
          <a:ln w="44450">
            <a:solidFill>
              <a:schemeClr val="accent6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itre 1">
            <a:extLst>
              <a:ext uri="{FF2B5EF4-FFF2-40B4-BE49-F238E27FC236}">
                <a16:creationId xmlns:a16="http://schemas.microsoft.com/office/drawing/2014/main" id="{6615257C-5215-466F-8D44-CFE1A469F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0984" y="3075155"/>
            <a:ext cx="3079420" cy="518437"/>
          </a:xfrm>
          <a:solidFill>
            <a:schemeClr val="tx1">
              <a:lumMod val="50000"/>
            </a:schemeClr>
          </a:solidFill>
        </p:spPr>
        <p:txBody>
          <a:bodyPr>
            <a:normAutofit fontScale="90000"/>
          </a:bodyPr>
          <a:lstStyle/>
          <a:p>
            <a:r>
              <a:rPr lang="fr-FR" sz="3200" dirty="0">
                <a:solidFill>
                  <a:schemeClr val="bg1"/>
                </a:solidFill>
              </a:rPr>
              <a:t>Exploration phase</a:t>
            </a:r>
          </a:p>
        </p:txBody>
      </p:sp>
      <p:pic>
        <p:nvPicPr>
          <p:cNvPr id="4" name="Graphique 8">
            <a:extLst>
              <a:ext uri="{FF2B5EF4-FFF2-40B4-BE49-F238E27FC236}">
                <a16:creationId xmlns:a16="http://schemas.microsoft.com/office/drawing/2014/main" id="{61FAFDF1-0FF0-3D47-AE82-96CC30FCC2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6850" y="6088895"/>
            <a:ext cx="520700" cy="52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7715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Azure Machine Learning">
            <a:extLst>
              <a:ext uri="{FF2B5EF4-FFF2-40B4-BE49-F238E27FC236}">
                <a16:creationId xmlns:a16="http://schemas.microsoft.com/office/drawing/2014/main" id="{DA5877A0-6920-4905-9EB7-24B3C48856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96" t="27459" r="37476" b="30796"/>
          <a:stretch/>
        </p:blipFill>
        <p:spPr bwMode="auto">
          <a:xfrm>
            <a:off x="1711706" y="342705"/>
            <a:ext cx="327488" cy="332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3251400-4037-44D5-BC02-2CD4B3383FF0}"/>
              </a:ext>
            </a:extLst>
          </p:cNvPr>
          <p:cNvSpPr/>
          <p:nvPr/>
        </p:nvSpPr>
        <p:spPr>
          <a:xfrm>
            <a:off x="1582647" y="282180"/>
            <a:ext cx="3390070" cy="2431228"/>
          </a:xfrm>
          <a:prstGeom prst="rect">
            <a:avLst/>
          </a:prstGeom>
          <a:noFill/>
          <a:ln w="57150">
            <a:solidFill>
              <a:srgbClr val="006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62C4"/>
              </a:solidFill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8C20B1CE-19F4-4AC9-BE37-990EDA292F62}"/>
              </a:ext>
            </a:extLst>
          </p:cNvPr>
          <p:cNvSpPr txBox="1"/>
          <p:nvPr/>
        </p:nvSpPr>
        <p:spPr>
          <a:xfrm>
            <a:off x="2039194" y="324417"/>
            <a:ext cx="12934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>
                <a:solidFill>
                  <a:srgbClr val="0062C4"/>
                </a:solidFill>
              </a:rPr>
              <a:t>AzureML</a:t>
            </a:r>
            <a:r>
              <a:rPr lang="fr-FR" sz="1600" dirty="0">
                <a:solidFill>
                  <a:srgbClr val="0062C4"/>
                </a:solidFill>
              </a:rPr>
              <a:t> dev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4FDC0E39-0C4A-4CCF-A813-7E5AE84946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396" y="3129732"/>
            <a:ext cx="974194" cy="407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2" descr="Salah CHADLI">
            <a:extLst>
              <a:ext uri="{FF2B5EF4-FFF2-40B4-BE49-F238E27FC236}">
                <a16:creationId xmlns:a16="http://schemas.microsoft.com/office/drawing/2014/main" id="{00FFCDA1-2CCC-45DE-8C66-4A8817D417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945"/>
          <a:stretch/>
        </p:blipFill>
        <p:spPr bwMode="auto">
          <a:xfrm>
            <a:off x="383197" y="1568496"/>
            <a:ext cx="625853" cy="518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Image 54" descr="Une image contenant personne, homme, souriant, posant&#10;&#10;Description générée automatiquement">
            <a:extLst>
              <a:ext uri="{FF2B5EF4-FFF2-40B4-BE49-F238E27FC236}">
                <a16:creationId xmlns:a16="http://schemas.microsoft.com/office/drawing/2014/main" id="{99BE0749-A0DC-45DA-951B-AC92F42E7F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4561" y="2134966"/>
            <a:ext cx="625853" cy="518437"/>
          </a:xfrm>
          <a:prstGeom prst="rect">
            <a:avLst/>
          </a:prstGeom>
        </p:spPr>
      </p:pic>
      <p:cxnSp>
        <p:nvCxnSpPr>
          <p:cNvPr id="68" name="Connecteur droit avec flèche 67">
            <a:extLst>
              <a:ext uri="{FF2B5EF4-FFF2-40B4-BE49-F238E27FC236}">
                <a16:creationId xmlns:a16="http://schemas.microsoft.com/office/drawing/2014/main" id="{CCFB36B7-8AFE-4A35-8FE6-DD937D3E5F73}"/>
              </a:ext>
            </a:extLst>
          </p:cNvPr>
          <p:cNvCxnSpPr>
            <a:cxnSpLocks/>
          </p:cNvCxnSpPr>
          <p:nvPr/>
        </p:nvCxnSpPr>
        <p:spPr>
          <a:xfrm flipH="1">
            <a:off x="15413647" y="3876886"/>
            <a:ext cx="1306106" cy="1989794"/>
          </a:xfrm>
          <a:prstGeom prst="straightConnector1">
            <a:avLst/>
          </a:prstGeom>
          <a:ln w="44450">
            <a:solidFill>
              <a:schemeClr val="accent6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B5279D6C-247B-46B7-A83F-92AC13F3E05A}"/>
              </a:ext>
            </a:extLst>
          </p:cNvPr>
          <p:cNvSpPr/>
          <p:nvPr/>
        </p:nvSpPr>
        <p:spPr>
          <a:xfrm>
            <a:off x="2496806" y="776062"/>
            <a:ext cx="1671637" cy="1726523"/>
          </a:xfrm>
          <a:prstGeom prst="rect">
            <a:avLst/>
          </a:prstGeom>
          <a:solidFill>
            <a:srgbClr val="3D6EFF"/>
          </a:solidFill>
          <a:ln>
            <a:solidFill>
              <a:srgbClr val="3D6E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fr-FR" sz="900" dirty="0" err="1">
                <a:solidFill>
                  <a:schemeClr val="bg1"/>
                </a:solidFill>
              </a:rPr>
              <a:t>Automated</a:t>
            </a:r>
            <a:r>
              <a:rPr lang="fr-FR" sz="900" dirty="0">
                <a:solidFill>
                  <a:schemeClr val="bg1"/>
                </a:solidFill>
              </a:rPr>
              <a:t> Training Pipeline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45120D6-D408-4ACD-A701-7B8B839BB846}"/>
              </a:ext>
            </a:extLst>
          </p:cNvPr>
          <p:cNvSpPr/>
          <p:nvPr/>
        </p:nvSpPr>
        <p:spPr>
          <a:xfrm>
            <a:off x="2657917" y="1032175"/>
            <a:ext cx="1212937" cy="199589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rgbClr val="000000"/>
                </a:solidFill>
              </a:rPr>
              <a:t>Data Validation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2574815-B18E-48EE-B192-B22351E75EB7}"/>
              </a:ext>
            </a:extLst>
          </p:cNvPr>
          <p:cNvSpPr/>
          <p:nvPr/>
        </p:nvSpPr>
        <p:spPr>
          <a:xfrm>
            <a:off x="2664795" y="1318997"/>
            <a:ext cx="1212911" cy="183225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rgbClr val="000000"/>
                </a:solidFill>
              </a:rPr>
              <a:t>Data </a:t>
            </a:r>
            <a:r>
              <a:rPr lang="fr-FR" sz="1000" dirty="0" err="1">
                <a:solidFill>
                  <a:srgbClr val="000000"/>
                </a:solidFill>
              </a:rPr>
              <a:t>Preparation</a:t>
            </a:r>
            <a:endParaRPr lang="fr-FR" sz="1000" dirty="0">
              <a:solidFill>
                <a:srgbClr val="000000"/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A4576EE7-5E71-43B0-A8FB-D25A13D5033B}"/>
              </a:ext>
            </a:extLst>
          </p:cNvPr>
          <p:cNvSpPr/>
          <p:nvPr/>
        </p:nvSpPr>
        <p:spPr>
          <a:xfrm>
            <a:off x="2673590" y="1601997"/>
            <a:ext cx="1197264" cy="172701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rgbClr val="000000"/>
                </a:solidFill>
              </a:rPr>
              <a:t>Model Training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A5EEFA37-D774-4A2D-8E2F-1BE8E4187FD4}"/>
              </a:ext>
            </a:extLst>
          </p:cNvPr>
          <p:cNvSpPr/>
          <p:nvPr/>
        </p:nvSpPr>
        <p:spPr>
          <a:xfrm>
            <a:off x="2673590" y="1892717"/>
            <a:ext cx="1197264" cy="1727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rgbClr val="000000"/>
                </a:solidFill>
              </a:rPr>
              <a:t>Model Evaluation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8E14127C-2B76-48FE-89D5-008347DE910C}"/>
              </a:ext>
            </a:extLst>
          </p:cNvPr>
          <p:cNvSpPr/>
          <p:nvPr/>
        </p:nvSpPr>
        <p:spPr>
          <a:xfrm>
            <a:off x="2680442" y="2170665"/>
            <a:ext cx="1190412" cy="172701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rgbClr val="000000"/>
                </a:solidFill>
              </a:rPr>
              <a:t>Model </a:t>
            </a:r>
            <a:r>
              <a:rPr lang="fr-FR" sz="1000" dirty="0" err="1">
                <a:solidFill>
                  <a:srgbClr val="000000"/>
                </a:solidFill>
              </a:rPr>
              <a:t>Register</a:t>
            </a:r>
            <a:endParaRPr lang="fr-FR" sz="1000" dirty="0">
              <a:solidFill>
                <a:srgbClr val="000000"/>
              </a:solidFill>
            </a:endParaRPr>
          </a:p>
        </p:txBody>
      </p:sp>
      <p:cxnSp>
        <p:nvCxnSpPr>
          <p:cNvPr id="50" name="Connecteur droit avec flèche 49">
            <a:extLst>
              <a:ext uri="{FF2B5EF4-FFF2-40B4-BE49-F238E27FC236}">
                <a16:creationId xmlns:a16="http://schemas.microsoft.com/office/drawing/2014/main" id="{207D1F71-976E-4259-9DF6-060045414958}"/>
              </a:ext>
            </a:extLst>
          </p:cNvPr>
          <p:cNvCxnSpPr>
            <a:cxnSpLocks/>
          </p:cNvCxnSpPr>
          <p:nvPr/>
        </p:nvCxnSpPr>
        <p:spPr>
          <a:xfrm>
            <a:off x="3262988" y="1215262"/>
            <a:ext cx="0" cy="8228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eur droit avec flèche 51">
            <a:extLst>
              <a:ext uri="{FF2B5EF4-FFF2-40B4-BE49-F238E27FC236}">
                <a16:creationId xmlns:a16="http://schemas.microsoft.com/office/drawing/2014/main" id="{24121BBE-2F3A-46C7-A6C8-0C4280298B4E}"/>
              </a:ext>
            </a:extLst>
          </p:cNvPr>
          <p:cNvCxnSpPr>
            <a:cxnSpLocks/>
          </p:cNvCxnSpPr>
          <p:nvPr/>
        </p:nvCxnSpPr>
        <p:spPr>
          <a:xfrm>
            <a:off x="3267745" y="1491496"/>
            <a:ext cx="0" cy="8228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eur droit avec flèche 52">
            <a:extLst>
              <a:ext uri="{FF2B5EF4-FFF2-40B4-BE49-F238E27FC236}">
                <a16:creationId xmlns:a16="http://schemas.microsoft.com/office/drawing/2014/main" id="{DA42DC71-1438-44E4-B467-2EDEB07EE0D6}"/>
              </a:ext>
            </a:extLst>
          </p:cNvPr>
          <p:cNvCxnSpPr>
            <a:cxnSpLocks/>
          </p:cNvCxnSpPr>
          <p:nvPr/>
        </p:nvCxnSpPr>
        <p:spPr>
          <a:xfrm>
            <a:off x="3272514" y="1761322"/>
            <a:ext cx="0" cy="8228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eur droit avec flèche 56">
            <a:extLst>
              <a:ext uri="{FF2B5EF4-FFF2-40B4-BE49-F238E27FC236}">
                <a16:creationId xmlns:a16="http://schemas.microsoft.com/office/drawing/2014/main" id="{EDE4866D-65CA-4F7E-AD2D-F4D34A8B5DBD}"/>
              </a:ext>
            </a:extLst>
          </p:cNvPr>
          <p:cNvCxnSpPr>
            <a:cxnSpLocks/>
          </p:cNvCxnSpPr>
          <p:nvPr/>
        </p:nvCxnSpPr>
        <p:spPr>
          <a:xfrm>
            <a:off x="3282034" y="2047074"/>
            <a:ext cx="0" cy="8228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VM symbol | Microsoft Azure Mono">
            <a:extLst>
              <a:ext uri="{FF2B5EF4-FFF2-40B4-BE49-F238E27FC236}">
                <a16:creationId xmlns:a16="http://schemas.microsoft.com/office/drawing/2014/main" id="{0D5C1D03-AD57-4904-A56F-E648CDF2A6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683" y="1602995"/>
            <a:ext cx="478855" cy="451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4" descr="VM symbol | Microsoft Azure Mono">
            <a:extLst>
              <a:ext uri="{FF2B5EF4-FFF2-40B4-BE49-F238E27FC236}">
                <a16:creationId xmlns:a16="http://schemas.microsoft.com/office/drawing/2014/main" id="{571D532E-2DEA-440F-82CD-49D1A713A1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760" y="2168232"/>
            <a:ext cx="478855" cy="451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4" name="Titre 1">
            <a:extLst>
              <a:ext uri="{FF2B5EF4-FFF2-40B4-BE49-F238E27FC236}">
                <a16:creationId xmlns:a16="http://schemas.microsoft.com/office/drawing/2014/main" id="{6615257C-5215-466F-8D44-CFE1A469F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8432" y="6339563"/>
            <a:ext cx="3079420" cy="518437"/>
          </a:xfrm>
          <a:solidFill>
            <a:schemeClr val="tx1">
              <a:lumMod val="50000"/>
            </a:schemeClr>
          </a:solidFill>
        </p:spPr>
        <p:txBody>
          <a:bodyPr>
            <a:normAutofit/>
          </a:bodyPr>
          <a:lstStyle/>
          <a:p>
            <a:r>
              <a:rPr lang="fr-FR" sz="2800" dirty="0">
                <a:solidFill>
                  <a:schemeClr val="bg1"/>
                </a:solidFill>
              </a:rPr>
              <a:t>Exploration phase</a:t>
            </a:r>
          </a:p>
        </p:txBody>
      </p:sp>
      <p:cxnSp>
        <p:nvCxnSpPr>
          <p:cNvPr id="102" name="Connecteur droit avec flèche 101">
            <a:extLst>
              <a:ext uri="{FF2B5EF4-FFF2-40B4-BE49-F238E27FC236}">
                <a16:creationId xmlns:a16="http://schemas.microsoft.com/office/drawing/2014/main" id="{90AB71FF-96D3-45AF-8F43-429036334AE7}"/>
              </a:ext>
            </a:extLst>
          </p:cNvPr>
          <p:cNvCxnSpPr>
            <a:cxnSpLocks/>
            <a:stCxn id="55" idx="3"/>
            <a:endCxn id="2056" idx="1"/>
          </p:cNvCxnSpPr>
          <p:nvPr/>
        </p:nvCxnSpPr>
        <p:spPr>
          <a:xfrm>
            <a:off x="1000414" y="2394185"/>
            <a:ext cx="698982" cy="939138"/>
          </a:xfrm>
          <a:prstGeom prst="straightConnector1">
            <a:avLst/>
          </a:prstGeom>
          <a:ln w="444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onnecteur droit avec flèche 104">
            <a:extLst>
              <a:ext uri="{FF2B5EF4-FFF2-40B4-BE49-F238E27FC236}">
                <a16:creationId xmlns:a16="http://schemas.microsoft.com/office/drawing/2014/main" id="{4999762C-D726-4A6D-9D41-61F146899D0F}"/>
              </a:ext>
            </a:extLst>
          </p:cNvPr>
          <p:cNvCxnSpPr>
            <a:cxnSpLocks/>
            <a:stCxn id="55" idx="3"/>
            <a:endCxn id="64" idx="1"/>
          </p:cNvCxnSpPr>
          <p:nvPr/>
        </p:nvCxnSpPr>
        <p:spPr>
          <a:xfrm>
            <a:off x="1000414" y="2394185"/>
            <a:ext cx="691346" cy="0"/>
          </a:xfrm>
          <a:prstGeom prst="straightConnector1">
            <a:avLst/>
          </a:prstGeom>
          <a:ln w="444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Connecteur droit avec flèche 109">
            <a:extLst>
              <a:ext uri="{FF2B5EF4-FFF2-40B4-BE49-F238E27FC236}">
                <a16:creationId xmlns:a16="http://schemas.microsoft.com/office/drawing/2014/main" id="{B304BD50-1E95-453B-A5E9-C57A2C69B980}"/>
              </a:ext>
            </a:extLst>
          </p:cNvPr>
          <p:cNvCxnSpPr>
            <a:cxnSpLocks/>
            <a:stCxn id="54" idx="3"/>
            <a:endCxn id="1028" idx="1"/>
          </p:cNvCxnSpPr>
          <p:nvPr/>
        </p:nvCxnSpPr>
        <p:spPr>
          <a:xfrm>
            <a:off x="1009050" y="1827715"/>
            <a:ext cx="667633" cy="1233"/>
          </a:xfrm>
          <a:prstGeom prst="straightConnector1">
            <a:avLst/>
          </a:prstGeom>
          <a:ln w="444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Connecteur droit avec flèche 112">
            <a:extLst>
              <a:ext uri="{FF2B5EF4-FFF2-40B4-BE49-F238E27FC236}">
                <a16:creationId xmlns:a16="http://schemas.microsoft.com/office/drawing/2014/main" id="{25EB28E1-166E-4F66-AFE7-15CA63793B74}"/>
              </a:ext>
            </a:extLst>
          </p:cNvPr>
          <p:cNvCxnSpPr>
            <a:cxnSpLocks/>
            <a:stCxn id="54" idx="3"/>
            <a:endCxn id="2056" idx="1"/>
          </p:cNvCxnSpPr>
          <p:nvPr/>
        </p:nvCxnSpPr>
        <p:spPr>
          <a:xfrm>
            <a:off x="1009050" y="1827715"/>
            <a:ext cx="690346" cy="1505608"/>
          </a:xfrm>
          <a:prstGeom prst="straightConnector1">
            <a:avLst/>
          </a:prstGeom>
          <a:ln w="444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Connecteur droit avec flèche 115">
            <a:extLst>
              <a:ext uri="{FF2B5EF4-FFF2-40B4-BE49-F238E27FC236}">
                <a16:creationId xmlns:a16="http://schemas.microsoft.com/office/drawing/2014/main" id="{9C730AE2-20C2-4453-9CF7-DFB48671467D}"/>
              </a:ext>
            </a:extLst>
          </p:cNvPr>
          <p:cNvCxnSpPr>
            <a:cxnSpLocks/>
            <a:stCxn id="64" idx="3"/>
            <a:endCxn id="42" idx="1"/>
          </p:cNvCxnSpPr>
          <p:nvPr/>
        </p:nvCxnSpPr>
        <p:spPr>
          <a:xfrm flipV="1">
            <a:off x="2170615" y="1639324"/>
            <a:ext cx="326191" cy="754861"/>
          </a:xfrm>
          <a:prstGeom prst="straightConnector1">
            <a:avLst/>
          </a:prstGeom>
          <a:ln w="444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onnecteur droit avec flèche 121">
            <a:extLst>
              <a:ext uri="{FF2B5EF4-FFF2-40B4-BE49-F238E27FC236}">
                <a16:creationId xmlns:a16="http://schemas.microsoft.com/office/drawing/2014/main" id="{CA998869-8049-4FBF-8277-32F935D552AA}"/>
              </a:ext>
            </a:extLst>
          </p:cNvPr>
          <p:cNvCxnSpPr>
            <a:cxnSpLocks/>
            <a:stCxn id="1028" idx="3"/>
            <a:endCxn id="42" idx="1"/>
          </p:cNvCxnSpPr>
          <p:nvPr/>
        </p:nvCxnSpPr>
        <p:spPr>
          <a:xfrm flipV="1">
            <a:off x="2155538" y="1639324"/>
            <a:ext cx="341268" cy="189624"/>
          </a:xfrm>
          <a:prstGeom prst="straightConnector1">
            <a:avLst/>
          </a:prstGeom>
          <a:ln w="444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Cylindre 103">
            <a:extLst>
              <a:ext uri="{FF2B5EF4-FFF2-40B4-BE49-F238E27FC236}">
                <a16:creationId xmlns:a16="http://schemas.microsoft.com/office/drawing/2014/main" id="{FB8F0D81-38AE-4BA7-B6FC-070A66FA30C9}"/>
              </a:ext>
            </a:extLst>
          </p:cNvPr>
          <p:cNvSpPr/>
          <p:nvPr/>
        </p:nvSpPr>
        <p:spPr>
          <a:xfrm>
            <a:off x="4071623" y="1867809"/>
            <a:ext cx="650940" cy="774836"/>
          </a:xfrm>
          <a:prstGeom prst="can">
            <a:avLst/>
          </a:prstGeom>
          <a:solidFill>
            <a:srgbClr val="F2F2F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rgbClr val="000000"/>
                </a:solidFill>
              </a:rPr>
              <a:t>Model </a:t>
            </a:r>
            <a:r>
              <a:rPr lang="fr-FR" sz="1000" dirty="0" err="1">
                <a:solidFill>
                  <a:srgbClr val="000000"/>
                </a:solidFill>
              </a:rPr>
              <a:t>Registry</a:t>
            </a:r>
            <a:endParaRPr lang="fr-FR" sz="1000" dirty="0">
              <a:solidFill>
                <a:srgbClr val="000000"/>
              </a:solidFill>
            </a:endParaRPr>
          </a:p>
        </p:txBody>
      </p:sp>
      <p:cxnSp>
        <p:nvCxnSpPr>
          <p:cNvPr id="106" name="Connecteur droit avec flèche 105">
            <a:extLst>
              <a:ext uri="{FF2B5EF4-FFF2-40B4-BE49-F238E27FC236}">
                <a16:creationId xmlns:a16="http://schemas.microsoft.com/office/drawing/2014/main" id="{76E75ECF-C0CA-4F7A-896E-26DBAEE667B5}"/>
              </a:ext>
            </a:extLst>
          </p:cNvPr>
          <p:cNvCxnSpPr>
            <a:endCxn id="104" idx="2"/>
          </p:cNvCxnSpPr>
          <p:nvPr/>
        </p:nvCxnSpPr>
        <p:spPr>
          <a:xfrm flipV="1">
            <a:off x="3870854" y="2255227"/>
            <a:ext cx="200769" cy="1789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Cylindre 107">
            <a:extLst>
              <a:ext uri="{FF2B5EF4-FFF2-40B4-BE49-F238E27FC236}">
                <a16:creationId xmlns:a16="http://schemas.microsoft.com/office/drawing/2014/main" id="{D482D659-5872-4097-A2BB-F55A4B895710}"/>
              </a:ext>
            </a:extLst>
          </p:cNvPr>
          <p:cNvSpPr/>
          <p:nvPr/>
        </p:nvSpPr>
        <p:spPr>
          <a:xfrm>
            <a:off x="459755" y="595624"/>
            <a:ext cx="832155" cy="873102"/>
          </a:xfrm>
          <a:prstGeom prst="can">
            <a:avLst/>
          </a:prstGeom>
          <a:solidFill>
            <a:srgbClr val="F2F2F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rgbClr val="000000"/>
                </a:solidFill>
              </a:rPr>
              <a:t>Annotations </a:t>
            </a:r>
          </a:p>
          <a:p>
            <a:pPr algn="ctr"/>
            <a:r>
              <a:rPr lang="fr-FR" sz="1000" dirty="0">
                <a:solidFill>
                  <a:srgbClr val="000000"/>
                </a:solidFill>
              </a:rPr>
              <a:t>+</a:t>
            </a:r>
          </a:p>
          <a:p>
            <a:pPr algn="ctr"/>
            <a:r>
              <a:rPr lang="fr-FR" sz="1000" dirty="0">
                <a:solidFill>
                  <a:srgbClr val="000000"/>
                </a:solidFill>
              </a:rPr>
              <a:t>Data</a:t>
            </a:r>
          </a:p>
        </p:txBody>
      </p:sp>
      <p:cxnSp>
        <p:nvCxnSpPr>
          <p:cNvPr id="151" name="Connecteur droit avec flèche 150">
            <a:extLst>
              <a:ext uri="{FF2B5EF4-FFF2-40B4-BE49-F238E27FC236}">
                <a16:creationId xmlns:a16="http://schemas.microsoft.com/office/drawing/2014/main" id="{BDBDB8BC-CD60-4761-807D-405B9FE48555}"/>
              </a:ext>
            </a:extLst>
          </p:cNvPr>
          <p:cNvCxnSpPr>
            <a:cxnSpLocks/>
            <a:stCxn id="108" idx="4"/>
            <a:endCxn id="42" idx="1"/>
          </p:cNvCxnSpPr>
          <p:nvPr/>
        </p:nvCxnSpPr>
        <p:spPr>
          <a:xfrm>
            <a:off x="1291910" y="1032175"/>
            <a:ext cx="1204896" cy="607149"/>
          </a:xfrm>
          <a:prstGeom prst="straightConnector1">
            <a:avLst/>
          </a:prstGeom>
          <a:ln w="44450">
            <a:solidFill>
              <a:srgbClr val="FF6C45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Graphique 8">
            <a:extLst>
              <a:ext uri="{FF2B5EF4-FFF2-40B4-BE49-F238E27FC236}">
                <a16:creationId xmlns:a16="http://schemas.microsoft.com/office/drawing/2014/main" id="{60E305A2-086A-AB4D-BE02-6DD58A36DA2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96850" y="6088895"/>
            <a:ext cx="520700" cy="52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1374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Azure Machine Learning">
            <a:extLst>
              <a:ext uri="{FF2B5EF4-FFF2-40B4-BE49-F238E27FC236}">
                <a16:creationId xmlns:a16="http://schemas.microsoft.com/office/drawing/2014/main" id="{DA5877A0-6920-4905-9EB7-24B3C48856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96" t="27459" r="37476" b="30796"/>
          <a:stretch/>
        </p:blipFill>
        <p:spPr bwMode="auto">
          <a:xfrm>
            <a:off x="1711706" y="342705"/>
            <a:ext cx="327488" cy="332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3251400-4037-44D5-BC02-2CD4B3383FF0}"/>
              </a:ext>
            </a:extLst>
          </p:cNvPr>
          <p:cNvSpPr/>
          <p:nvPr/>
        </p:nvSpPr>
        <p:spPr>
          <a:xfrm>
            <a:off x="1582647" y="282180"/>
            <a:ext cx="3390070" cy="2431228"/>
          </a:xfrm>
          <a:prstGeom prst="rect">
            <a:avLst/>
          </a:prstGeom>
          <a:noFill/>
          <a:ln w="57150">
            <a:solidFill>
              <a:srgbClr val="006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62C4"/>
              </a:solidFill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8C20B1CE-19F4-4AC9-BE37-990EDA292F62}"/>
              </a:ext>
            </a:extLst>
          </p:cNvPr>
          <p:cNvSpPr txBox="1"/>
          <p:nvPr/>
        </p:nvSpPr>
        <p:spPr>
          <a:xfrm>
            <a:off x="2039194" y="324417"/>
            <a:ext cx="12934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>
                <a:solidFill>
                  <a:srgbClr val="0062C4"/>
                </a:solidFill>
              </a:rPr>
              <a:t>AzureML</a:t>
            </a:r>
            <a:r>
              <a:rPr lang="fr-FR" sz="1600" dirty="0">
                <a:solidFill>
                  <a:srgbClr val="0062C4"/>
                </a:solidFill>
              </a:rPr>
              <a:t> dev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4FDC0E39-0C4A-4CCF-A813-7E5AE84946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396" y="3129732"/>
            <a:ext cx="974194" cy="407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2" descr="Salah CHADLI">
            <a:extLst>
              <a:ext uri="{FF2B5EF4-FFF2-40B4-BE49-F238E27FC236}">
                <a16:creationId xmlns:a16="http://schemas.microsoft.com/office/drawing/2014/main" id="{00FFCDA1-2CCC-45DE-8C66-4A8817D417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945"/>
          <a:stretch/>
        </p:blipFill>
        <p:spPr bwMode="auto">
          <a:xfrm>
            <a:off x="383197" y="1568496"/>
            <a:ext cx="625853" cy="518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Image 54" descr="Une image contenant personne, homme, souriant, posant&#10;&#10;Description générée automatiquement">
            <a:extLst>
              <a:ext uri="{FF2B5EF4-FFF2-40B4-BE49-F238E27FC236}">
                <a16:creationId xmlns:a16="http://schemas.microsoft.com/office/drawing/2014/main" id="{99BE0749-A0DC-45DA-951B-AC92F42E7F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4561" y="2134966"/>
            <a:ext cx="625853" cy="518437"/>
          </a:xfrm>
          <a:prstGeom prst="rect">
            <a:avLst/>
          </a:prstGeom>
        </p:spPr>
      </p:pic>
      <p:cxnSp>
        <p:nvCxnSpPr>
          <p:cNvPr id="68" name="Connecteur droit avec flèche 67">
            <a:extLst>
              <a:ext uri="{FF2B5EF4-FFF2-40B4-BE49-F238E27FC236}">
                <a16:creationId xmlns:a16="http://schemas.microsoft.com/office/drawing/2014/main" id="{CCFB36B7-8AFE-4A35-8FE6-DD937D3E5F73}"/>
              </a:ext>
            </a:extLst>
          </p:cNvPr>
          <p:cNvCxnSpPr>
            <a:cxnSpLocks/>
          </p:cNvCxnSpPr>
          <p:nvPr/>
        </p:nvCxnSpPr>
        <p:spPr>
          <a:xfrm flipH="1">
            <a:off x="15413647" y="3876886"/>
            <a:ext cx="1306106" cy="1989794"/>
          </a:xfrm>
          <a:prstGeom prst="straightConnector1">
            <a:avLst/>
          </a:prstGeom>
          <a:ln w="44450">
            <a:solidFill>
              <a:schemeClr val="accent6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B5279D6C-247B-46B7-A83F-92AC13F3E05A}"/>
              </a:ext>
            </a:extLst>
          </p:cNvPr>
          <p:cNvSpPr/>
          <p:nvPr/>
        </p:nvSpPr>
        <p:spPr>
          <a:xfrm>
            <a:off x="2496806" y="776062"/>
            <a:ext cx="1671637" cy="1726523"/>
          </a:xfrm>
          <a:prstGeom prst="rect">
            <a:avLst/>
          </a:prstGeom>
          <a:solidFill>
            <a:srgbClr val="3D6EFF"/>
          </a:solidFill>
          <a:ln>
            <a:solidFill>
              <a:srgbClr val="3D6E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fr-FR" sz="900" dirty="0" err="1">
                <a:solidFill>
                  <a:schemeClr val="bg1"/>
                </a:solidFill>
              </a:rPr>
              <a:t>Automated</a:t>
            </a:r>
            <a:r>
              <a:rPr lang="fr-FR" sz="900" dirty="0">
                <a:solidFill>
                  <a:schemeClr val="bg1"/>
                </a:solidFill>
              </a:rPr>
              <a:t> Training Pipeline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45120D6-D408-4ACD-A701-7B8B839BB846}"/>
              </a:ext>
            </a:extLst>
          </p:cNvPr>
          <p:cNvSpPr/>
          <p:nvPr/>
        </p:nvSpPr>
        <p:spPr>
          <a:xfrm>
            <a:off x="2657917" y="1032175"/>
            <a:ext cx="1212937" cy="199589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rgbClr val="000000"/>
                </a:solidFill>
              </a:rPr>
              <a:t>Data Validation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2574815-B18E-48EE-B192-B22351E75EB7}"/>
              </a:ext>
            </a:extLst>
          </p:cNvPr>
          <p:cNvSpPr/>
          <p:nvPr/>
        </p:nvSpPr>
        <p:spPr>
          <a:xfrm>
            <a:off x="2664795" y="1318997"/>
            <a:ext cx="1212911" cy="183225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rgbClr val="000000"/>
                </a:solidFill>
              </a:rPr>
              <a:t>Data </a:t>
            </a:r>
            <a:r>
              <a:rPr lang="fr-FR" sz="1000" dirty="0" err="1">
                <a:solidFill>
                  <a:srgbClr val="000000"/>
                </a:solidFill>
              </a:rPr>
              <a:t>Preparation</a:t>
            </a:r>
            <a:endParaRPr lang="fr-FR" sz="1000" dirty="0">
              <a:solidFill>
                <a:srgbClr val="000000"/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A4576EE7-5E71-43B0-A8FB-D25A13D5033B}"/>
              </a:ext>
            </a:extLst>
          </p:cNvPr>
          <p:cNvSpPr/>
          <p:nvPr/>
        </p:nvSpPr>
        <p:spPr>
          <a:xfrm>
            <a:off x="2673590" y="1601997"/>
            <a:ext cx="1197264" cy="172701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rgbClr val="000000"/>
                </a:solidFill>
              </a:rPr>
              <a:t>Model Training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A5EEFA37-D774-4A2D-8E2F-1BE8E4187FD4}"/>
              </a:ext>
            </a:extLst>
          </p:cNvPr>
          <p:cNvSpPr/>
          <p:nvPr/>
        </p:nvSpPr>
        <p:spPr>
          <a:xfrm>
            <a:off x="2673590" y="1892717"/>
            <a:ext cx="1197264" cy="1727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rgbClr val="000000"/>
                </a:solidFill>
              </a:rPr>
              <a:t>Model Evaluation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8E14127C-2B76-48FE-89D5-008347DE910C}"/>
              </a:ext>
            </a:extLst>
          </p:cNvPr>
          <p:cNvSpPr/>
          <p:nvPr/>
        </p:nvSpPr>
        <p:spPr>
          <a:xfrm>
            <a:off x="2680442" y="2170665"/>
            <a:ext cx="1190412" cy="172701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rgbClr val="000000"/>
                </a:solidFill>
              </a:rPr>
              <a:t>Model </a:t>
            </a:r>
            <a:r>
              <a:rPr lang="fr-FR" sz="1000" dirty="0" err="1">
                <a:solidFill>
                  <a:srgbClr val="000000"/>
                </a:solidFill>
              </a:rPr>
              <a:t>Register</a:t>
            </a:r>
            <a:endParaRPr lang="fr-FR" sz="1000" dirty="0">
              <a:solidFill>
                <a:srgbClr val="000000"/>
              </a:solidFill>
            </a:endParaRPr>
          </a:p>
        </p:txBody>
      </p:sp>
      <p:cxnSp>
        <p:nvCxnSpPr>
          <p:cNvPr id="50" name="Connecteur droit avec flèche 49">
            <a:extLst>
              <a:ext uri="{FF2B5EF4-FFF2-40B4-BE49-F238E27FC236}">
                <a16:creationId xmlns:a16="http://schemas.microsoft.com/office/drawing/2014/main" id="{207D1F71-976E-4259-9DF6-060045414958}"/>
              </a:ext>
            </a:extLst>
          </p:cNvPr>
          <p:cNvCxnSpPr>
            <a:cxnSpLocks/>
          </p:cNvCxnSpPr>
          <p:nvPr/>
        </p:nvCxnSpPr>
        <p:spPr>
          <a:xfrm>
            <a:off x="3262988" y="1215262"/>
            <a:ext cx="0" cy="8228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eur droit avec flèche 51">
            <a:extLst>
              <a:ext uri="{FF2B5EF4-FFF2-40B4-BE49-F238E27FC236}">
                <a16:creationId xmlns:a16="http://schemas.microsoft.com/office/drawing/2014/main" id="{24121BBE-2F3A-46C7-A6C8-0C4280298B4E}"/>
              </a:ext>
            </a:extLst>
          </p:cNvPr>
          <p:cNvCxnSpPr>
            <a:cxnSpLocks/>
          </p:cNvCxnSpPr>
          <p:nvPr/>
        </p:nvCxnSpPr>
        <p:spPr>
          <a:xfrm>
            <a:off x="3267745" y="1491496"/>
            <a:ext cx="0" cy="8228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eur droit avec flèche 52">
            <a:extLst>
              <a:ext uri="{FF2B5EF4-FFF2-40B4-BE49-F238E27FC236}">
                <a16:creationId xmlns:a16="http://schemas.microsoft.com/office/drawing/2014/main" id="{DA42DC71-1438-44E4-B467-2EDEB07EE0D6}"/>
              </a:ext>
            </a:extLst>
          </p:cNvPr>
          <p:cNvCxnSpPr>
            <a:cxnSpLocks/>
          </p:cNvCxnSpPr>
          <p:nvPr/>
        </p:nvCxnSpPr>
        <p:spPr>
          <a:xfrm>
            <a:off x="3272514" y="1761322"/>
            <a:ext cx="0" cy="8228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eur droit avec flèche 56">
            <a:extLst>
              <a:ext uri="{FF2B5EF4-FFF2-40B4-BE49-F238E27FC236}">
                <a16:creationId xmlns:a16="http://schemas.microsoft.com/office/drawing/2014/main" id="{EDE4866D-65CA-4F7E-AD2D-F4D34A8B5DBD}"/>
              </a:ext>
            </a:extLst>
          </p:cNvPr>
          <p:cNvCxnSpPr>
            <a:cxnSpLocks/>
          </p:cNvCxnSpPr>
          <p:nvPr/>
        </p:nvCxnSpPr>
        <p:spPr>
          <a:xfrm>
            <a:off x="3282034" y="2047074"/>
            <a:ext cx="0" cy="8228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VM symbol | Microsoft Azure Mono">
            <a:extLst>
              <a:ext uri="{FF2B5EF4-FFF2-40B4-BE49-F238E27FC236}">
                <a16:creationId xmlns:a16="http://schemas.microsoft.com/office/drawing/2014/main" id="{0D5C1D03-AD57-4904-A56F-E648CDF2A6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683" y="1602995"/>
            <a:ext cx="478855" cy="451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Azure DevOps Pipelines: Multi-Stage Pipelines">
            <a:extLst>
              <a:ext uri="{FF2B5EF4-FFF2-40B4-BE49-F238E27FC236}">
                <a16:creationId xmlns:a16="http://schemas.microsoft.com/office/drawing/2014/main" id="{3B470C06-5610-4E91-B21B-53661C71D2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1860" y="2825836"/>
            <a:ext cx="512308" cy="512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4" descr="VM symbol | Microsoft Azure Mono">
            <a:extLst>
              <a:ext uri="{FF2B5EF4-FFF2-40B4-BE49-F238E27FC236}">
                <a16:creationId xmlns:a16="http://schemas.microsoft.com/office/drawing/2014/main" id="{571D532E-2DEA-440F-82CD-49D1A713A1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760" y="2168232"/>
            <a:ext cx="478855" cy="451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0" name="Connecteur droit avec flèche 79">
            <a:extLst>
              <a:ext uri="{FF2B5EF4-FFF2-40B4-BE49-F238E27FC236}">
                <a16:creationId xmlns:a16="http://schemas.microsoft.com/office/drawing/2014/main" id="{60639B6A-446C-4986-A224-03017B81DD93}"/>
              </a:ext>
            </a:extLst>
          </p:cNvPr>
          <p:cNvCxnSpPr>
            <a:cxnSpLocks/>
            <a:stCxn id="2056" idx="3"/>
            <a:endCxn id="2" idx="1"/>
          </p:cNvCxnSpPr>
          <p:nvPr/>
        </p:nvCxnSpPr>
        <p:spPr>
          <a:xfrm flipV="1">
            <a:off x="2673590" y="3081990"/>
            <a:ext cx="408270" cy="251333"/>
          </a:xfrm>
          <a:prstGeom prst="straightConnector1">
            <a:avLst/>
          </a:prstGeom>
          <a:ln w="444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necteur droit avec flèche 82">
            <a:extLst>
              <a:ext uri="{FF2B5EF4-FFF2-40B4-BE49-F238E27FC236}">
                <a16:creationId xmlns:a16="http://schemas.microsoft.com/office/drawing/2014/main" id="{758F961C-4D52-4F86-B5AD-3620D50B790A}"/>
              </a:ext>
            </a:extLst>
          </p:cNvPr>
          <p:cNvCxnSpPr>
            <a:cxnSpLocks/>
            <a:stCxn id="2" idx="0"/>
            <a:endCxn id="42" idx="2"/>
          </p:cNvCxnSpPr>
          <p:nvPr/>
        </p:nvCxnSpPr>
        <p:spPr>
          <a:xfrm flipH="1" flipV="1">
            <a:off x="3332625" y="2502585"/>
            <a:ext cx="5389" cy="323251"/>
          </a:xfrm>
          <a:prstGeom prst="straightConnector1">
            <a:avLst/>
          </a:prstGeom>
          <a:ln w="444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itre 1">
            <a:extLst>
              <a:ext uri="{FF2B5EF4-FFF2-40B4-BE49-F238E27FC236}">
                <a16:creationId xmlns:a16="http://schemas.microsoft.com/office/drawing/2014/main" id="{6615257C-5215-466F-8D44-CFE1A469F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8432" y="6339563"/>
            <a:ext cx="3079420" cy="518437"/>
          </a:xfrm>
          <a:solidFill>
            <a:schemeClr val="tx1">
              <a:lumMod val="50000"/>
            </a:schemeClr>
          </a:solidFill>
        </p:spPr>
        <p:txBody>
          <a:bodyPr>
            <a:normAutofit/>
          </a:bodyPr>
          <a:lstStyle/>
          <a:p>
            <a:r>
              <a:rPr lang="fr-FR" sz="2800" dirty="0">
                <a:solidFill>
                  <a:schemeClr val="bg1"/>
                </a:solidFill>
              </a:rPr>
              <a:t>Exploration phase</a:t>
            </a:r>
          </a:p>
        </p:txBody>
      </p:sp>
      <p:cxnSp>
        <p:nvCxnSpPr>
          <p:cNvPr id="102" name="Connecteur droit avec flèche 101">
            <a:extLst>
              <a:ext uri="{FF2B5EF4-FFF2-40B4-BE49-F238E27FC236}">
                <a16:creationId xmlns:a16="http://schemas.microsoft.com/office/drawing/2014/main" id="{90AB71FF-96D3-45AF-8F43-429036334AE7}"/>
              </a:ext>
            </a:extLst>
          </p:cNvPr>
          <p:cNvCxnSpPr>
            <a:cxnSpLocks/>
            <a:stCxn id="55" idx="3"/>
            <a:endCxn id="2056" idx="1"/>
          </p:cNvCxnSpPr>
          <p:nvPr/>
        </p:nvCxnSpPr>
        <p:spPr>
          <a:xfrm>
            <a:off x="1000414" y="2394185"/>
            <a:ext cx="698982" cy="939138"/>
          </a:xfrm>
          <a:prstGeom prst="straightConnector1">
            <a:avLst/>
          </a:prstGeom>
          <a:ln w="444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onnecteur droit avec flèche 104">
            <a:extLst>
              <a:ext uri="{FF2B5EF4-FFF2-40B4-BE49-F238E27FC236}">
                <a16:creationId xmlns:a16="http://schemas.microsoft.com/office/drawing/2014/main" id="{4999762C-D726-4A6D-9D41-61F146899D0F}"/>
              </a:ext>
            </a:extLst>
          </p:cNvPr>
          <p:cNvCxnSpPr>
            <a:cxnSpLocks/>
            <a:stCxn id="55" idx="3"/>
            <a:endCxn id="64" idx="1"/>
          </p:cNvCxnSpPr>
          <p:nvPr/>
        </p:nvCxnSpPr>
        <p:spPr>
          <a:xfrm>
            <a:off x="1000414" y="2394185"/>
            <a:ext cx="691346" cy="0"/>
          </a:xfrm>
          <a:prstGeom prst="straightConnector1">
            <a:avLst/>
          </a:prstGeom>
          <a:ln w="444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Connecteur droit avec flèche 109">
            <a:extLst>
              <a:ext uri="{FF2B5EF4-FFF2-40B4-BE49-F238E27FC236}">
                <a16:creationId xmlns:a16="http://schemas.microsoft.com/office/drawing/2014/main" id="{B304BD50-1E95-453B-A5E9-C57A2C69B980}"/>
              </a:ext>
            </a:extLst>
          </p:cNvPr>
          <p:cNvCxnSpPr>
            <a:cxnSpLocks/>
            <a:stCxn id="54" idx="3"/>
            <a:endCxn id="1028" idx="1"/>
          </p:cNvCxnSpPr>
          <p:nvPr/>
        </p:nvCxnSpPr>
        <p:spPr>
          <a:xfrm>
            <a:off x="1009050" y="1827715"/>
            <a:ext cx="667633" cy="1233"/>
          </a:xfrm>
          <a:prstGeom prst="straightConnector1">
            <a:avLst/>
          </a:prstGeom>
          <a:ln w="444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Connecteur droit avec flèche 112">
            <a:extLst>
              <a:ext uri="{FF2B5EF4-FFF2-40B4-BE49-F238E27FC236}">
                <a16:creationId xmlns:a16="http://schemas.microsoft.com/office/drawing/2014/main" id="{25EB28E1-166E-4F66-AFE7-15CA63793B74}"/>
              </a:ext>
            </a:extLst>
          </p:cNvPr>
          <p:cNvCxnSpPr>
            <a:cxnSpLocks/>
            <a:stCxn id="54" idx="3"/>
            <a:endCxn id="2056" idx="1"/>
          </p:cNvCxnSpPr>
          <p:nvPr/>
        </p:nvCxnSpPr>
        <p:spPr>
          <a:xfrm>
            <a:off x="1009050" y="1827715"/>
            <a:ext cx="690346" cy="1505608"/>
          </a:xfrm>
          <a:prstGeom prst="straightConnector1">
            <a:avLst/>
          </a:prstGeom>
          <a:ln w="444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Connecteur droit avec flèche 115">
            <a:extLst>
              <a:ext uri="{FF2B5EF4-FFF2-40B4-BE49-F238E27FC236}">
                <a16:creationId xmlns:a16="http://schemas.microsoft.com/office/drawing/2014/main" id="{9C730AE2-20C2-4453-9CF7-DFB48671467D}"/>
              </a:ext>
            </a:extLst>
          </p:cNvPr>
          <p:cNvCxnSpPr>
            <a:cxnSpLocks/>
            <a:stCxn id="64" idx="3"/>
            <a:endCxn id="42" idx="1"/>
          </p:cNvCxnSpPr>
          <p:nvPr/>
        </p:nvCxnSpPr>
        <p:spPr>
          <a:xfrm flipV="1">
            <a:off x="2170615" y="1639324"/>
            <a:ext cx="326191" cy="754861"/>
          </a:xfrm>
          <a:prstGeom prst="straightConnector1">
            <a:avLst/>
          </a:prstGeom>
          <a:ln w="444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onnecteur droit avec flèche 121">
            <a:extLst>
              <a:ext uri="{FF2B5EF4-FFF2-40B4-BE49-F238E27FC236}">
                <a16:creationId xmlns:a16="http://schemas.microsoft.com/office/drawing/2014/main" id="{CA998869-8049-4FBF-8277-32F935D552AA}"/>
              </a:ext>
            </a:extLst>
          </p:cNvPr>
          <p:cNvCxnSpPr>
            <a:cxnSpLocks/>
            <a:stCxn id="1028" idx="3"/>
            <a:endCxn id="42" idx="1"/>
          </p:cNvCxnSpPr>
          <p:nvPr/>
        </p:nvCxnSpPr>
        <p:spPr>
          <a:xfrm flipV="1">
            <a:off x="2155538" y="1639324"/>
            <a:ext cx="341268" cy="189624"/>
          </a:xfrm>
          <a:prstGeom prst="straightConnector1">
            <a:avLst/>
          </a:prstGeom>
          <a:ln w="444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Cylindre 103">
            <a:extLst>
              <a:ext uri="{FF2B5EF4-FFF2-40B4-BE49-F238E27FC236}">
                <a16:creationId xmlns:a16="http://schemas.microsoft.com/office/drawing/2014/main" id="{FB8F0D81-38AE-4BA7-B6FC-070A66FA30C9}"/>
              </a:ext>
            </a:extLst>
          </p:cNvPr>
          <p:cNvSpPr/>
          <p:nvPr/>
        </p:nvSpPr>
        <p:spPr>
          <a:xfrm>
            <a:off x="4071623" y="1867809"/>
            <a:ext cx="650940" cy="774836"/>
          </a:xfrm>
          <a:prstGeom prst="can">
            <a:avLst/>
          </a:prstGeom>
          <a:solidFill>
            <a:srgbClr val="F2F2F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rgbClr val="000000"/>
                </a:solidFill>
              </a:rPr>
              <a:t>Model </a:t>
            </a:r>
            <a:r>
              <a:rPr lang="fr-FR" sz="1000" dirty="0" err="1">
                <a:solidFill>
                  <a:srgbClr val="000000"/>
                </a:solidFill>
              </a:rPr>
              <a:t>Registry</a:t>
            </a:r>
            <a:endParaRPr lang="fr-FR" sz="1000" dirty="0">
              <a:solidFill>
                <a:srgbClr val="000000"/>
              </a:solidFill>
            </a:endParaRPr>
          </a:p>
        </p:txBody>
      </p:sp>
      <p:cxnSp>
        <p:nvCxnSpPr>
          <p:cNvPr id="106" name="Connecteur droit avec flèche 105">
            <a:extLst>
              <a:ext uri="{FF2B5EF4-FFF2-40B4-BE49-F238E27FC236}">
                <a16:creationId xmlns:a16="http://schemas.microsoft.com/office/drawing/2014/main" id="{76E75ECF-C0CA-4F7A-896E-26DBAEE667B5}"/>
              </a:ext>
            </a:extLst>
          </p:cNvPr>
          <p:cNvCxnSpPr>
            <a:endCxn id="104" idx="2"/>
          </p:cNvCxnSpPr>
          <p:nvPr/>
        </p:nvCxnSpPr>
        <p:spPr>
          <a:xfrm flipV="1">
            <a:off x="3870854" y="2255227"/>
            <a:ext cx="200769" cy="1789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Cylindre 38">
            <a:extLst>
              <a:ext uri="{FF2B5EF4-FFF2-40B4-BE49-F238E27FC236}">
                <a16:creationId xmlns:a16="http://schemas.microsoft.com/office/drawing/2014/main" id="{BB425977-98C9-46F6-946B-CA4551BFF242}"/>
              </a:ext>
            </a:extLst>
          </p:cNvPr>
          <p:cNvSpPr/>
          <p:nvPr/>
        </p:nvSpPr>
        <p:spPr>
          <a:xfrm>
            <a:off x="459755" y="595624"/>
            <a:ext cx="832155" cy="873102"/>
          </a:xfrm>
          <a:prstGeom prst="can">
            <a:avLst/>
          </a:prstGeom>
          <a:solidFill>
            <a:srgbClr val="F2F2F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rgbClr val="000000"/>
                </a:solidFill>
              </a:rPr>
              <a:t>Annotations </a:t>
            </a:r>
          </a:p>
          <a:p>
            <a:pPr algn="ctr"/>
            <a:r>
              <a:rPr lang="fr-FR" sz="1000" dirty="0">
                <a:solidFill>
                  <a:srgbClr val="000000"/>
                </a:solidFill>
              </a:rPr>
              <a:t>+</a:t>
            </a:r>
          </a:p>
          <a:p>
            <a:pPr algn="ctr"/>
            <a:r>
              <a:rPr lang="fr-FR" sz="1000" dirty="0">
                <a:solidFill>
                  <a:srgbClr val="000000"/>
                </a:solidFill>
              </a:rPr>
              <a:t>Data</a:t>
            </a:r>
          </a:p>
        </p:txBody>
      </p:sp>
      <p:cxnSp>
        <p:nvCxnSpPr>
          <p:cNvPr id="43" name="Connecteur droit avec flèche 42">
            <a:extLst>
              <a:ext uri="{FF2B5EF4-FFF2-40B4-BE49-F238E27FC236}">
                <a16:creationId xmlns:a16="http://schemas.microsoft.com/office/drawing/2014/main" id="{7484A160-9BCE-4D0E-8AC9-5BF63D4FDA24}"/>
              </a:ext>
            </a:extLst>
          </p:cNvPr>
          <p:cNvCxnSpPr>
            <a:cxnSpLocks/>
            <a:stCxn id="39" idx="4"/>
            <a:endCxn id="42" idx="1"/>
          </p:cNvCxnSpPr>
          <p:nvPr/>
        </p:nvCxnSpPr>
        <p:spPr>
          <a:xfrm>
            <a:off x="1291910" y="1032175"/>
            <a:ext cx="1204896" cy="607149"/>
          </a:xfrm>
          <a:prstGeom prst="straightConnector1">
            <a:avLst/>
          </a:prstGeom>
          <a:ln w="44450">
            <a:solidFill>
              <a:srgbClr val="FF6C45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Graphique 8">
            <a:extLst>
              <a:ext uri="{FF2B5EF4-FFF2-40B4-BE49-F238E27FC236}">
                <a16:creationId xmlns:a16="http://schemas.microsoft.com/office/drawing/2014/main" id="{7ACA278C-6A25-A444-B496-7278B951719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96850" y="6088895"/>
            <a:ext cx="520700" cy="52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3891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Azure Machine Learning">
            <a:extLst>
              <a:ext uri="{FF2B5EF4-FFF2-40B4-BE49-F238E27FC236}">
                <a16:creationId xmlns:a16="http://schemas.microsoft.com/office/drawing/2014/main" id="{DA5877A0-6920-4905-9EB7-24B3C48856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96" t="27459" r="37476" b="30796"/>
          <a:stretch/>
        </p:blipFill>
        <p:spPr bwMode="auto">
          <a:xfrm>
            <a:off x="1711706" y="342705"/>
            <a:ext cx="327488" cy="332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3251400-4037-44D5-BC02-2CD4B3383FF0}"/>
              </a:ext>
            </a:extLst>
          </p:cNvPr>
          <p:cNvSpPr/>
          <p:nvPr/>
        </p:nvSpPr>
        <p:spPr>
          <a:xfrm>
            <a:off x="1582647" y="282180"/>
            <a:ext cx="3390070" cy="2431228"/>
          </a:xfrm>
          <a:prstGeom prst="rect">
            <a:avLst/>
          </a:prstGeom>
          <a:noFill/>
          <a:ln w="57150">
            <a:solidFill>
              <a:srgbClr val="006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62C4"/>
              </a:solidFill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8C20B1CE-19F4-4AC9-BE37-990EDA292F62}"/>
              </a:ext>
            </a:extLst>
          </p:cNvPr>
          <p:cNvSpPr txBox="1"/>
          <p:nvPr/>
        </p:nvSpPr>
        <p:spPr>
          <a:xfrm>
            <a:off x="2039194" y="324417"/>
            <a:ext cx="12934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>
                <a:solidFill>
                  <a:srgbClr val="0062C4"/>
                </a:solidFill>
              </a:rPr>
              <a:t>AzureML</a:t>
            </a:r>
            <a:r>
              <a:rPr lang="fr-FR" sz="1600" dirty="0">
                <a:solidFill>
                  <a:srgbClr val="0062C4"/>
                </a:solidFill>
              </a:rPr>
              <a:t> dev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4FDC0E39-0C4A-4CCF-A813-7E5AE84946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396" y="3129732"/>
            <a:ext cx="974194" cy="407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2" descr="Salah CHADLI">
            <a:extLst>
              <a:ext uri="{FF2B5EF4-FFF2-40B4-BE49-F238E27FC236}">
                <a16:creationId xmlns:a16="http://schemas.microsoft.com/office/drawing/2014/main" id="{00FFCDA1-2CCC-45DE-8C66-4A8817D417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945"/>
          <a:stretch/>
        </p:blipFill>
        <p:spPr bwMode="auto">
          <a:xfrm>
            <a:off x="383197" y="1568496"/>
            <a:ext cx="625853" cy="518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Image 54" descr="Une image contenant personne, homme, souriant, posant&#10;&#10;Description générée automatiquement">
            <a:extLst>
              <a:ext uri="{FF2B5EF4-FFF2-40B4-BE49-F238E27FC236}">
                <a16:creationId xmlns:a16="http://schemas.microsoft.com/office/drawing/2014/main" id="{99BE0749-A0DC-45DA-951B-AC92F42E7F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4561" y="2134966"/>
            <a:ext cx="625853" cy="518437"/>
          </a:xfrm>
          <a:prstGeom prst="rect">
            <a:avLst/>
          </a:prstGeom>
        </p:spPr>
      </p:pic>
      <p:cxnSp>
        <p:nvCxnSpPr>
          <p:cNvPr id="68" name="Connecteur droit avec flèche 67">
            <a:extLst>
              <a:ext uri="{FF2B5EF4-FFF2-40B4-BE49-F238E27FC236}">
                <a16:creationId xmlns:a16="http://schemas.microsoft.com/office/drawing/2014/main" id="{CCFB36B7-8AFE-4A35-8FE6-DD937D3E5F73}"/>
              </a:ext>
            </a:extLst>
          </p:cNvPr>
          <p:cNvCxnSpPr>
            <a:cxnSpLocks/>
          </p:cNvCxnSpPr>
          <p:nvPr/>
        </p:nvCxnSpPr>
        <p:spPr>
          <a:xfrm flipH="1">
            <a:off x="15413647" y="3876886"/>
            <a:ext cx="1306106" cy="1989794"/>
          </a:xfrm>
          <a:prstGeom prst="straightConnector1">
            <a:avLst/>
          </a:prstGeom>
          <a:ln w="44450">
            <a:solidFill>
              <a:schemeClr val="accent6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B5279D6C-247B-46B7-A83F-92AC13F3E05A}"/>
              </a:ext>
            </a:extLst>
          </p:cNvPr>
          <p:cNvSpPr/>
          <p:nvPr/>
        </p:nvSpPr>
        <p:spPr>
          <a:xfrm>
            <a:off x="2496806" y="776062"/>
            <a:ext cx="1671637" cy="1726523"/>
          </a:xfrm>
          <a:prstGeom prst="rect">
            <a:avLst/>
          </a:prstGeom>
          <a:solidFill>
            <a:srgbClr val="3D6EFF"/>
          </a:solidFill>
          <a:ln>
            <a:solidFill>
              <a:srgbClr val="3D6E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fr-FR" sz="900" dirty="0" err="1">
                <a:solidFill>
                  <a:schemeClr val="bg1"/>
                </a:solidFill>
              </a:rPr>
              <a:t>Automated</a:t>
            </a:r>
            <a:r>
              <a:rPr lang="fr-FR" sz="900" dirty="0">
                <a:solidFill>
                  <a:schemeClr val="bg1"/>
                </a:solidFill>
              </a:rPr>
              <a:t> Training Pipeline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45120D6-D408-4ACD-A701-7B8B839BB846}"/>
              </a:ext>
            </a:extLst>
          </p:cNvPr>
          <p:cNvSpPr/>
          <p:nvPr/>
        </p:nvSpPr>
        <p:spPr>
          <a:xfrm>
            <a:off x="2657917" y="1032175"/>
            <a:ext cx="1212937" cy="199589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rgbClr val="000000"/>
                </a:solidFill>
              </a:rPr>
              <a:t>Data Validation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2574815-B18E-48EE-B192-B22351E75EB7}"/>
              </a:ext>
            </a:extLst>
          </p:cNvPr>
          <p:cNvSpPr/>
          <p:nvPr/>
        </p:nvSpPr>
        <p:spPr>
          <a:xfrm>
            <a:off x="2664795" y="1318997"/>
            <a:ext cx="1212911" cy="183225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rgbClr val="000000"/>
                </a:solidFill>
              </a:rPr>
              <a:t>Data </a:t>
            </a:r>
            <a:r>
              <a:rPr lang="fr-FR" sz="1000" dirty="0" err="1">
                <a:solidFill>
                  <a:srgbClr val="000000"/>
                </a:solidFill>
              </a:rPr>
              <a:t>Preparation</a:t>
            </a:r>
            <a:endParaRPr lang="fr-FR" sz="1000" dirty="0">
              <a:solidFill>
                <a:srgbClr val="000000"/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A4576EE7-5E71-43B0-A8FB-D25A13D5033B}"/>
              </a:ext>
            </a:extLst>
          </p:cNvPr>
          <p:cNvSpPr/>
          <p:nvPr/>
        </p:nvSpPr>
        <p:spPr>
          <a:xfrm>
            <a:off x="2673590" y="1601997"/>
            <a:ext cx="1197264" cy="172701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rgbClr val="000000"/>
                </a:solidFill>
              </a:rPr>
              <a:t>Model Training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A5EEFA37-D774-4A2D-8E2F-1BE8E4187FD4}"/>
              </a:ext>
            </a:extLst>
          </p:cNvPr>
          <p:cNvSpPr/>
          <p:nvPr/>
        </p:nvSpPr>
        <p:spPr>
          <a:xfrm>
            <a:off x="2673590" y="1892717"/>
            <a:ext cx="1197264" cy="1727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rgbClr val="000000"/>
                </a:solidFill>
              </a:rPr>
              <a:t>Model Evaluation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8E14127C-2B76-48FE-89D5-008347DE910C}"/>
              </a:ext>
            </a:extLst>
          </p:cNvPr>
          <p:cNvSpPr/>
          <p:nvPr/>
        </p:nvSpPr>
        <p:spPr>
          <a:xfrm>
            <a:off x="2680442" y="2170665"/>
            <a:ext cx="1190412" cy="172701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rgbClr val="000000"/>
                </a:solidFill>
              </a:rPr>
              <a:t>Model </a:t>
            </a:r>
            <a:r>
              <a:rPr lang="fr-FR" sz="1000" dirty="0" err="1">
                <a:solidFill>
                  <a:srgbClr val="000000"/>
                </a:solidFill>
              </a:rPr>
              <a:t>Register</a:t>
            </a:r>
            <a:endParaRPr lang="fr-FR" sz="1000" dirty="0">
              <a:solidFill>
                <a:srgbClr val="000000"/>
              </a:solidFill>
            </a:endParaRPr>
          </a:p>
        </p:txBody>
      </p:sp>
      <p:cxnSp>
        <p:nvCxnSpPr>
          <p:cNvPr id="50" name="Connecteur droit avec flèche 49">
            <a:extLst>
              <a:ext uri="{FF2B5EF4-FFF2-40B4-BE49-F238E27FC236}">
                <a16:creationId xmlns:a16="http://schemas.microsoft.com/office/drawing/2014/main" id="{207D1F71-976E-4259-9DF6-060045414958}"/>
              </a:ext>
            </a:extLst>
          </p:cNvPr>
          <p:cNvCxnSpPr>
            <a:cxnSpLocks/>
          </p:cNvCxnSpPr>
          <p:nvPr/>
        </p:nvCxnSpPr>
        <p:spPr>
          <a:xfrm>
            <a:off x="3262988" y="1215262"/>
            <a:ext cx="0" cy="8228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eur droit avec flèche 51">
            <a:extLst>
              <a:ext uri="{FF2B5EF4-FFF2-40B4-BE49-F238E27FC236}">
                <a16:creationId xmlns:a16="http://schemas.microsoft.com/office/drawing/2014/main" id="{24121BBE-2F3A-46C7-A6C8-0C4280298B4E}"/>
              </a:ext>
            </a:extLst>
          </p:cNvPr>
          <p:cNvCxnSpPr>
            <a:cxnSpLocks/>
          </p:cNvCxnSpPr>
          <p:nvPr/>
        </p:nvCxnSpPr>
        <p:spPr>
          <a:xfrm>
            <a:off x="3267745" y="1491496"/>
            <a:ext cx="0" cy="8228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eur droit avec flèche 52">
            <a:extLst>
              <a:ext uri="{FF2B5EF4-FFF2-40B4-BE49-F238E27FC236}">
                <a16:creationId xmlns:a16="http://schemas.microsoft.com/office/drawing/2014/main" id="{DA42DC71-1438-44E4-B467-2EDEB07EE0D6}"/>
              </a:ext>
            </a:extLst>
          </p:cNvPr>
          <p:cNvCxnSpPr>
            <a:cxnSpLocks/>
          </p:cNvCxnSpPr>
          <p:nvPr/>
        </p:nvCxnSpPr>
        <p:spPr>
          <a:xfrm>
            <a:off x="3272514" y="1761322"/>
            <a:ext cx="0" cy="8228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eur droit avec flèche 56">
            <a:extLst>
              <a:ext uri="{FF2B5EF4-FFF2-40B4-BE49-F238E27FC236}">
                <a16:creationId xmlns:a16="http://schemas.microsoft.com/office/drawing/2014/main" id="{EDE4866D-65CA-4F7E-AD2D-F4D34A8B5DBD}"/>
              </a:ext>
            </a:extLst>
          </p:cNvPr>
          <p:cNvCxnSpPr>
            <a:cxnSpLocks/>
          </p:cNvCxnSpPr>
          <p:nvPr/>
        </p:nvCxnSpPr>
        <p:spPr>
          <a:xfrm>
            <a:off x="3282034" y="2047074"/>
            <a:ext cx="0" cy="8228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VM symbol | Microsoft Azure Mono">
            <a:extLst>
              <a:ext uri="{FF2B5EF4-FFF2-40B4-BE49-F238E27FC236}">
                <a16:creationId xmlns:a16="http://schemas.microsoft.com/office/drawing/2014/main" id="{0D5C1D03-AD57-4904-A56F-E648CDF2A6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683" y="1602995"/>
            <a:ext cx="478855" cy="451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Azure DevOps Pipelines: Multi-Stage Pipelines">
            <a:extLst>
              <a:ext uri="{FF2B5EF4-FFF2-40B4-BE49-F238E27FC236}">
                <a16:creationId xmlns:a16="http://schemas.microsoft.com/office/drawing/2014/main" id="{3B470C06-5610-4E91-B21B-53661C71D2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1860" y="2825836"/>
            <a:ext cx="512308" cy="512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4" descr="VM symbol | Microsoft Azure Mono">
            <a:extLst>
              <a:ext uri="{FF2B5EF4-FFF2-40B4-BE49-F238E27FC236}">
                <a16:creationId xmlns:a16="http://schemas.microsoft.com/office/drawing/2014/main" id="{571D532E-2DEA-440F-82CD-49D1A713A1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760" y="2168232"/>
            <a:ext cx="478855" cy="451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0" name="Connecteur droit avec flèche 79">
            <a:extLst>
              <a:ext uri="{FF2B5EF4-FFF2-40B4-BE49-F238E27FC236}">
                <a16:creationId xmlns:a16="http://schemas.microsoft.com/office/drawing/2014/main" id="{60639B6A-446C-4986-A224-03017B81DD93}"/>
              </a:ext>
            </a:extLst>
          </p:cNvPr>
          <p:cNvCxnSpPr>
            <a:cxnSpLocks/>
            <a:stCxn id="2056" idx="3"/>
            <a:endCxn id="2" idx="1"/>
          </p:cNvCxnSpPr>
          <p:nvPr/>
        </p:nvCxnSpPr>
        <p:spPr>
          <a:xfrm flipV="1">
            <a:off x="2673590" y="3081990"/>
            <a:ext cx="408270" cy="251333"/>
          </a:xfrm>
          <a:prstGeom prst="straightConnector1">
            <a:avLst/>
          </a:prstGeom>
          <a:ln w="444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necteur droit avec flèche 82">
            <a:extLst>
              <a:ext uri="{FF2B5EF4-FFF2-40B4-BE49-F238E27FC236}">
                <a16:creationId xmlns:a16="http://schemas.microsoft.com/office/drawing/2014/main" id="{758F961C-4D52-4F86-B5AD-3620D50B790A}"/>
              </a:ext>
            </a:extLst>
          </p:cNvPr>
          <p:cNvCxnSpPr>
            <a:cxnSpLocks/>
            <a:stCxn id="2" idx="0"/>
            <a:endCxn id="42" idx="2"/>
          </p:cNvCxnSpPr>
          <p:nvPr/>
        </p:nvCxnSpPr>
        <p:spPr>
          <a:xfrm flipH="1" flipV="1">
            <a:off x="3332625" y="2502585"/>
            <a:ext cx="5389" cy="323251"/>
          </a:xfrm>
          <a:prstGeom prst="straightConnector1">
            <a:avLst/>
          </a:prstGeom>
          <a:ln w="444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itre 1">
            <a:extLst>
              <a:ext uri="{FF2B5EF4-FFF2-40B4-BE49-F238E27FC236}">
                <a16:creationId xmlns:a16="http://schemas.microsoft.com/office/drawing/2014/main" id="{6615257C-5215-466F-8D44-CFE1A469F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8432" y="6339563"/>
            <a:ext cx="3079420" cy="518437"/>
          </a:xfrm>
          <a:solidFill>
            <a:schemeClr val="tx1">
              <a:lumMod val="50000"/>
            </a:schemeClr>
          </a:solidFill>
        </p:spPr>
        <p:txBody>
          <a:bodyPr>
            <a:normAutofit/>
          </a:bodyPr>
          <a:lstStyle/>
          <a:p>
            <a:r>
              <a:rPr lang="fr-FR" sz="2800" dirty="0">
                <a:solidFill>
                  <a:schemeClr val="bg1"/>
                </a:solidFill>
              </a:rPr>
              <a:t>Exploration phase</a:t>
            </a:r>
          </a:p>
        </p:txBody>
      </p:sp>
      <p:cxnSp>
        <p:nvCxnSpPr>
          <p:cNvPr id="102" name="Connecteur droit avec flèche 101">
            <a:extLst>
              <a:ext uri="{FF2B5EF4-FFF2-40B4-BE49-F238E27FC236}">
                <a16:creationId xmlns:a16="http://schemas.microsoft.com/office/drawing/2014/main" id="{90AB71FF-96D3-45AF-8F43-429036334AE7}"/>
              </a:ext>
            </a:extLst>
          </p:cNvPr>
          <p:cNvCxnSpPr>
            <a:cxnSpLocks/>
            <a:stCxn id="55" idx="3"/>
            <a:endCxn id="2056" idx="1"/>
          </p:cNvCxnSpPr>
          <p:nvPr/>
        </p:nvCxnSpPr>
        <p:spPr>
          <a:xfrm>
            <a:off x="1000414" y="2394185"/>
            <a:ext cx="698982" cy="939138"/>
          </a:xfrm>
          <a:prstGeom prst="straightConnector1">
            <a:avLst/>
          </a:prstGeom>
          <a:ln w="444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onnecteur droit avec flèche 104">
            <a:extLst>
              <a:ext uri="{FF2B5EF4-FFF2-40B4-BE49-F238E27FC236}">
                <a16:creationId xmlns:a16="http://schemas.microsoft.com/office/drawing/2014/main" id="{4999762C-D726-4A6D-9D41-61F146899D0F}"/>
              </a:ext>
            </a:extLst>
          </p:cNvPr>
          <p:cNvCxnSpPr>
            <a:cxnSpLocks/>
            <a:stCxn id="55" idx="3"/>
            <a:endCxn id="64" idx="1"/>
          </p:cNvCxnSpPr>
          <p:nvPr/>
        </p:nvCxnSpPr>
        <p:spPr>
          <a:xfrm>
            <a:off x="1000414" y="2394185"/>
            <a:ext cx="691346" cy="0"/>
          </a:xfrm>
          <a:prstGeom prst="straightConnector1">
            <a:avLst/>
          </a:prstGeom>
          <a:ln w="444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Connecteur droit avec flèche 109">
            <a:extLst>
              <a:ext uri="{FF2B5EF4-FFF2-40B4-BE49-F238E27FC236}">
                <a16:creationId xmlns:a16="http://schemas.microsoft.com/office/drawing/2014/main" id="{B304BD50-1E95-453B-A5E9-C57A2C69B980}"/>
              </a:ext>
            </a:extLst>
          </p:cNvPr>
          <p:cNvCxnSpPr>
            <a:cxnSpLocks/>
            <a:stCxn id="54" idx="3"/>
            <a:endCxn id="1028" idx="1"/>
          </p:cNvCxnSpPr>
          <p:nvPr/>
        </p:nvCxnSpPr>
        <p:spPr>
          <a:xfrm>
            <a:off x="1009050" y="1827715"/>
            <a:ext cx="667633" cy="1233"/>
          </a:xfrm>
          <a:prstGeom prst="straightConnector1">
            <a:avLst/>
          </a:prstGeom>
          <a:ln w="444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Connecteur droit avec flèche 112">
            <a:extLst>
              <a:ext uri="{FF2B5EF4-FFF2-40B4-BE49-F238E27FC236}">
                <a16:creationId xmlns:a16="http://schemas.microsoft.com/office/drawing/2014/main" id="{25EB28E1-166E-4F66-AFE7-15CA63793B74}"/>
              </a:ext>
            </a:extLst>
          </p:cNvPr>
          <p:cNvCxnSpPr>
            <a:cxnSpLocks/>
            <a:stCxn id="54" idx="3"/>
            <a:endCxn id="2056" idx="1"/>
          </p:cNvCxnSpPr>
          <p:nvPr/>
        </p:nvCxnSpPr>
        <p:spPr>
          <a:xfrm>
            <a:off x="1009050" y="1827715"/>
            <a:ext cx="690346" cy="1505608"/>
          </a:xfrm>
          <a:prstGeom prst="straightConnector1">
            <a:avLst/>
          </a:prstGeom>
          <a:ln w="444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Connecteur droit avec flèche 115">
            <a:extLst>
              <a:ext uri="{FF2B5EF4-FFF2-40B4-BE49-F238E27FC236}">
                <a16:creationId xmlns:a16="http://schemas.microsoft.com/office/drawing/2014/main" id="{9C730AE2-20C2-4453-9CF7-DFB48671467D}"/>
              </a:ext>
            </a:extLst>
          </p:cNvPr>
          <p:cNvCxnSpPr>
            <a:cxnSpLocks/>
            <a:stCxn id="64" idx="3"/>
            <a:endCxn id="42" idx="1"/>
          </p:cNvCxnSpPr>
          <p:nvPr/>
        </p:nvCxnSpPr>
        <p:spPr>
          <a:xfrm flipV="1">
            <a:off x="2170615" y="1639324"/>
            <a:ext cx="326191" cy="754861"/>
          </a:xfrm>
          <a:prstGeom prst="straightConnector1">
            <a:avLst/>
          </a:prstGeom>
          <a:ln w="444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onnecteur droit avec flèche 121">
            <a:extLst>
              <a:ext uri="{FF2B5EF4-FFF2-40B4-BE49-F238E27FC236}">
                <a16:creationId xmlns:a16="http://schemas.microsoft.com/office/drawing/2014/main" id="{CA998869-8049-4FBF-8277-32F935D552AA}"/>
              </a:ext>
            </a:extLst>
          </p:cNvPr>
          <p:cNvCxnSpPr>
            <a:cxnSpLocks/>
            <a:stCxn id="1028" idx="3"/>
            <a:endCxn id="42" idx="1"/>
          </p:cNvCxnSpPr>
          <p:nvPr/>
        </p:nvCxnSpPr>
        <p:spPr>
          <a:xfrm flipV="1">
            <a:off x="2155538" y="1639324"/>
            <a:ext cx="341268" cy="189624"/>
          </a:xfrm>
          <a:prstGeom prst="straightConnector1">
            <a:avLst/>
          </a:prstGeom>
          <a:ln w="444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Cylindre 103">
            <a:extLst>
              <a:ext uri="{FF2B5EF4-FFF2-40B4-BE49-F238E27FC236}">
                <a16:creationId xmlns:a16="http://schemas.microsoft.com/office/drawing/2014/main" id="{FB8F0D81-38AE-4BA7-B6FC-070A66FA30C9}"/>
              </a:ext>
            </a:extLst>
          </p:cNvPr>
          <p:cNvSpPr/>
          <p:nvPr/>
        </p:nvSpPr>
        <p:spPr>
          <a:xfrm>
            <a:off x="4071623" y="1867809"/>
            <a:ext cx="650940" cy="774836"/>
          </a:xfrm>
          <a:prstGeom prst="can">
            <a:avLst/>
          </a:prstGeom>
          <a:solidFill>
            <a:srgbClr val="F2F2F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rgbClr val="000000"/>
                </a:solidFill>
              </a:rPr>
              <a:t>Model </a:t>
            </a:r>
            <a:r>
              <a:rPr lang="fr-FR" sz="1000" dirty="0" err="1">
                <a:solidFill>
                  <a:srgbClr val="000000"/>
                </a:solidFill>
              </a:rPr>
              <a:t>Registry</a:t>
            </a:r>
            <a:endParaRPr lang="fr-FR" sz="1000" dirty="0">
              <a:solidFill>
                <a:srgbClr val="000000"/>
              </a:solidFill>
            </a:endParaRPr>
          </a:p>
        </p:txBody>
      </p:sp>
      <p:cxnSp>
        <p:nvCxnSpPr>
          <p:cNvPr id="106" name="Connecteur droit avec flèche 105">
            <a:extLst>
              <a:ext uri="{FF2B5EF4-FFF2-40B4-BE49-F238E27FC236}">
                <a16:creationId xmlns:a16="http://schemas.microsoft.com/office/drawing/2014/main" id="{76E75ECF-C0CA-4F7A-896E-26DBAEE667B5}"/>
              </a:ext>
            </a:extLst>
          </p:cNvPr>
          <p:cNvCxnSpPr>
            <a:endCxn id="104" idx="2"/>
          </p:cNvCxnSpPr>
          <p:nvPr/>
        </p:nvCxnSpPr>
        <p:spPr>
          <a:xfrm flipV="1">
            <a:off x="3870854" y="2255227"/>
            <a:ext cx="200769" cy="1789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ZoneTexte 2">
            <a:extLst>
              <a:ext uri="{FF2B5EF4-FFF2-40B4-BE49-F238E27FC236}">
                <a16:creationId xmlns:a16="http://schemas.microsoft.com/office/drawing/2014/main" id="{1BEC41B3-D3C6-4216-A5FA-7C78230A200D}"/>
              </a:ext>
            </a:extLst>
          </p:cNvPr>
          <p:cNvSpPr txBox="1"/>
          <p:nvPr/>
        </p:nvSpPr>
        <p:spPr>
          <a:xfrm>
            <a:off x="6134727" y="2328873"/>
            <a:ext cx="555393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3600" dirty="0" err="1"/>
              <a:t>Estimate</a:t>
            </a:r>
            <a:r>
              <a:rPr lang="fr-FR" sz="3600" dirty="0"/>
              <a:t> AI </a:t>
            </a:r>
            <a:r>
              <a:rPr lang="fr-FR" sz="3600" dirty="0" err="1"/>
              <a:t>metrics</a:t>
            </a:r>
            <a:endParaRPr lang="fr-FR" sz="3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3600" dirty="0" err="1"/>
              <a:t>Estimate</a:t>
            </a:r>
            <a:r>
              <a:rPr lang="fr-FR" sz="3600" dirty="0"/>
              <a:t> production </a:t>
            </a:r>
            <a:r>
              <a:rPr lang="fr-FR" sz="3600" dirty="0" err="1"/>
              <a:t>cost</a:t>
            </a:r>
            <a:endParaRPr lang="fr-FR" sz="3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3600" dirty="0" err="1"/>
              <a:t>Estimate</a:t>
            </a:r>
            <a:r>
              <a:rPr lang="fr-FR" sz="3600" dirty="0"/>
              <a:t> </a:t>
            </a:r>
            <a:r>
              <a:rPr lang="fr-FR" sz="3600" dirty="0" err="1"/>
              <a:t>response</a:t>
            </a:r>
            <a:r>
              <a:rPr lang="fr-FR" sz="3600" dirty="0"/>
              <a:t>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3600" dirty="0"/>
              <a:t>Train code + Data</a:t>
            </a:r>
          </a:p>
        </p:txBody>
      </p:sp>
      <p:sp>
        <p:nvSpPr>
          <p:cNvPr id="36" name="Cylindre 35">
            <a:extLst>
              <a:ext uri="{FF2B5EF4-FFF2-40B4-BE49-F238E27FC236}">
                <a16:creationId xmlns:a16="http://schemas.microsoft.com/office/drawing/2014/main" id="{F3D16760-5A46-4529-BE96-DCB7D214D860}"/>
              </a:ext>
            </a:extLst>
          </p:cNvPr>
          <p:cNvSpPr/>
          <p:nvPr/>
        </p:nvSpPr>
        <p:spPr>
          <a:xfrm>
            <a:off x="459755" y="595624"/>
            <a:ext cx="832155" cy="873102"/>
          </a:xfrm>
          <a:prstGeom prst="can">
            <a:avLst/>
          </a:prstGeom>
          <a:solidFill>
            <a:srgbClr val="F2F2F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rgbClr val="000000"/>
                </a:solidFill>
              </a:rPr>
              <a:t>Annotations </a:t>
            </a:r>
          </a:p>
          <a:p>
            <a:pPr algn="ctr"/>
            <a:r>
              <a:rPr lang="fr-FR" sz="1000" dirty="0">
                <a:solidFill>
                  <a:srgbClr val="000000"/>
                </a:solidFill>
              </a:rPr>
              <a:t>+</a:t>
            </a:r>
          </a:p>
          <a:p>
            <a:pPr algn="ctr"/>
            <a:r>
              <a:rPr lang="fr-FR" sz="1000" dirty="0">
                <a:solidFill>
                  <a:srgbClr val="000000"/>
                </a:solidFill>
              </a:rPr>
              <a:t>Data</a:t>
            </a:r>
          </a:p>
        </p:txBody>
      </p:sp>
      <p:cxnSp>
        <p:nvCxnSpPr>
          <p:cNvPr id="39" name="Connecteur droit avec flèche 38">
            <a:extLst>
              <a:ext uri="{FF2B5EF4-FFF2-40B4-BE49-F238E27FC236}">
                <a16:creationId xmlns:a16="http://schemas.microsoft.com/office/drawing/2014/main" id="{017FE917-7E75-4F97-9EE2-E69497A4417A}"/>
              </a:ext>
            </a:extLst>
          </p:cNvPr>
          <p:cNvCxnSpPr>
            <a:cxnSpLocks/>
            <a:stCxn id="36" idx="4"/>
            <a:endCxn id="42" idx="1"/>
          </p:cNvCxnSpPr>
          <p:nvPr/>
        </p:nvCxnSpPr>
        <p:spPr>
          <a:xfrm>
            <a:off x="1291910" y="1032175"/>
            <a:ext cx="1204896" cy="607149"/>
          </a:xfrm>
          <a:prstGeom prst="straightConnector1">
            <a:avLst/>
          </a:prstGeom>
          <a:ln w="44450">
            <a:solidFill>
              <a:srgbClr val="FF6C45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Graphique 8">
            <a:extLst>
              <a:ext uri="{FF2B5EF4-FFF2-40B4-BE49-F238E27FC236}">
                <a16:creationId xmlns:a16="http://schemas.microsoft.com/office/drawing/2014/main" id="{01AA4E73-ED37-1345-A529-8756BCA1BBA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96850" y="6088895"/>
            <a:ext cx="520700" cy="52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9782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A360DA4-F4B1-47E5-A46C-A582A50FC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Email classification</a:t>
            </a:r>
          </a:p>
        </p:txBody>
      </p:sp>
      <p:graphicFrame>
        <p:nvGraphicFramePr>
          <p:cNvPr id="6" name="Tableau 6">
            <a:extLst>
              <a:ext uri="{FF2B5EF4-FFF2-40B4-BE49-F238E27FC236}">
                <a16:creationId xmlns:a16="http://schemas.microsoft.com/office/drawing/2014/main" id="{7756A3D9-51E4-468F-9749-C8ED8D153079}"/>
              </a:ext>
            </a:extLst>
          </p:cNvPr>
          <p:cNvGraphicFramePr>
            <a:graphicFrameLocks noGrp="1"/>
          </p:cNvGraphicFramePr>
          <p:nvPr/>
        </p:nvGraphicFramePr>
        <p:xfrm>
          <a:off x="0" y="1999118"/>
          <a:ext cx="12192000" cy="37074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741710731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808127777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282373761"/>
                    </a:ext>
                  </a:extLst>
                </a:gridCol>
              </a:tblGrid>
              <a:tr h="972038">
                <a:tc>
                  <a:txBody>
                    <a:bodyPr/>
                    <a:lstStyle/>
                    <a:p>
                      <a:pPr algn="ctr"/>
                      <a:r>
                        <a:rPr lang="en-US" sz="4000" noProof="0"/>
                        <a:t>Training env.</a:t>
                      </a:r>
                    </a:p>
                    <a:p>
                      <a:pPr lvl="0" algn="ctr">
                        <a:buNone/>
                      </a:pPr>
                      <a:r>
                        <a:rPr lang="en-US" sz="4000" noProof="0"/>
                        <a:t>(AzureML)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noProof="0"/>
                        <a:t>Production env.</a:t>
                      </a:r>
                    </a:p>
                    <a:p>
                      <a:pPr lvl="0" algn="ctr">
                        <a:buNone/>
                      </a:pPr>
                      <a:r>
                        <a:rPr lang="en-US" sz="4000" noProof="0"/>
                        <a:t>(OpenShift)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noProof="0"/>
                        <a:t>Total default run cost</a:t>
                      </a: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9692903"/>
                  </a:ext>
                </a:extLst>
              </a:tr>
              <a:tr h="239680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000" noProof="0"/>
                        <a:t>2700 € / month</a:t>
                      </a:r>
                    </a:p>
                    <a:p>
                      <a:pPr algn="ctr"/>
                      <a:endParaRPr lang="en-US" sz="4000" noProof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000" noProof="0"/>
                        <a:t>6000 € / month</a:t>
                      </a:r>
                    </a:p>
                    <a:p>
                      <a:pPr algn="ctr"/>
                      <a:r>
                        <a:rPr lang="en-US" sz="4000" noProof="0"/>
                        <a:t>(dev, staging, pre-prod, prod)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000" noProof="0" dirty="0"/>
                        <a:t>8 700 €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000" noProof="0" dirty="0"/>
                        <a:t>/ month</a:t>
                      </a:r>
                    </a:p>
                    <a:p>
                      <a:pPr algn="ctr"/>
                      <a:endParaRPr lang="en-US" sz="4000" noProof="0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7884465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36638B98-809A-428C-8619-B6DA5A6E6837}"/>
              </a:ext>
            </a:extLst>
          </p:cNvPr>
          <p:cNvSpPr/>
          <p:nvPr/>
        </p:nvSpPr>
        <p:spPr>
          <a:xfrm>
            <a:off x="95250" y="6604378"/>
            <a:ext cx="6305550" cy="2536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44983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8" name="Connecteur droit avec flèche 67">
            <a:extLst>
              <a:ext uri="{FF2B5EF4-FFF2-40B4-BE49-F238E27FC236}">
                <a16:creationId xmlns:a16="http://schemas.microsoft.com/office/drawing/2014/main" id="{CCFB36B7-8AFE-4A35-8FE6-DD937D3E5F73}"/>
              </a:ext>
            </a:extLst>
          </p:cNvPr>
          <p:cNvCxnSpPr>
            <a:cxnSpLocks/>
          </p:cNvCxnSpPr>
          <p:nvPr/>
        </p:nvCxnSpPr>
        <p:spPr>
          <a:xfrm flipH="1">
            <a:off x="15413647" y="3876886"/>
            <a:ext cx="1306106" cy="1989794"/>
          </a:xfrm>
          <a:prstGeom prst="straightConnector1">
            <a:avLst/>
          </a:prstGeom>
          <a:ln w="44450">
            <a:solidFill>
              <a:schemeClr val="accent6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itre 1">
            <a:extLst>
              <a:ext uri="{FF2B5EF4-FFF2-40B4-BE49-F238E27FC236}">
                <a16:creationId xmlns:a16="http://schemas.microsoft.com/office/drawing/2014/main" id="{6615257C-5215-466F-8D44-CFE1A469F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0984" y="3075155"/>
            <a:ext cx="3079420" cy="518437"/>
          </a:xfrm>
          <a:solidFill>
            <a:schemeClr val="tx1">
              <a:lumMod val="50000"/>
            </a:schemeClr>
          </a:solidFill>
        </p:spPr>
        <p:txBody>
          <a:bodyPr>
            <a:normAutofit/>
          </a:bodyPr>
          <a:lstStyle/>
          <a:p>
            <a:r>
              <a:rPr lang="fr-FR" sz="2800" dirty="0">
                <a:solidFill>
                  <a:schemeClr val="bg1"/>
                </a:solidFill>
              </a:rPr>
              <a:t>Production phase</a:t>
            </a:r>
          </a:p>
        </p:txBody>
      </p:sp>
      <p:pic>
        <p:nvPicPr>
          <p:cNvPr id="4" name="Graphique 8">
            <a:extLst>
              <a:ext uri="{FF2B5EF4-FFF2-40B4-BE49-F238E27FC236}">
                <a16:creationId xmlns:a16="http://schemas.microsoft.com/office/drawing/2014/main" id="{BFA2A564-D60C-F645-94B7-00DF1D882F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6850" y="6088895"/>
            <a:ext cx="520700" cy="52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418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Azure Machine Learning">
            <a:extLst>
              <a:ext uri="{FF2B5EF4-FFF2-40B4-BE49-F238E27FC236}">
                <a16:creationId xmlns:a16="http://schemas.microsoft.com/office/drawing/2014/main" id="{DA5877A0-6920-4905-9EB7-24B3C48856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96" t="27459" r="37476" b="30796"/>
          <a:stretch/>
        </p:blipFill>
        <p:spPr bwMode="auto">
          <a:xfrm>
            <a:off x="1711706" y="342705"/>
            <a:ext cx="327488" cy="332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3251400-4037-44D5-BC02-2CD4B3383FF0}"/>
              </a:ext>
            </a:extLst>
          </p:cNvPr>
          <p:cNvSpPr/>
          <p:nvPr/>
        </p:nvSpPr>
        <p:spPr>
          <a:xfrm>
            <a:off x="1582647" y="282180"/>
            <a:ext cx="3390070" cy="2431228"/>
          </a:xfrm>
          <a:prstGeom prst="rect">
            <a:avLst/>
          </a:prstGeom>
          <a:noFill/>
          <a:ln w="57150">
            <a:solidFill>
              <a:srgbClr val="006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62C4"/>
              </a:solidFill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8C20B1CE-19F4-4AC9-BE37-990EDA292F62}"/>
              </a:ext>
            </a:extLst>
          </p:cNvPr>
          <p:cNvSpPr txBox="1"/>
          <p:nvPr/>
        </p:nvSpPr>
        <p:spPr>
          <a:xfrm>
            <a:off x="2039194" y="324417"/>
            <a:ext cx="12934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>
                <a:solidFill>
                  <a:srgbClr val="0062C4"/>
                </a:solidFill>
              </a:rPr>
              <a:t>AzureML</a:t>
            </a:r>
            <a:r>
              <a:rPr lang="fr-FR" sz="1600" dirty="0">
                <a:solidFill>
                  <a:srgbClr val="0062C4"/>
                </a:solidFill>
              </a:rPr>
              <a:t> dev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4FDC0E39-0C4A-4CCF-A813-7E5AE84946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396" y="3129732"/>
            <a:ext cx="974194" cy="407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2" descr="Salah CHADLI">
            <a:extLst>
              <a:ext uri="{FF2B5EF4-FFF2-40B4-BE49-F238E27FC236}">
                <a16:creationId xmlns:a16="http://schemas.microsoft.com/office/drawing/2014/main" id="{00FFCDA1-2CCC-45DE-8C66-4A8817D417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945"/>
          <a:stretch/>
        </p:blipFill>
        <p:spPr bwMode="auto">
          <a:xfrm>
            <a:off x="383197" y="1568496"/>
            <a:ext cx="625853" cy="518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Image 54" descr="Une image contenant personne, homme, souriant, posant&#10;&#10;Description générée automatiquement">
            <a:extLst>
              <a:ext uri="{FF2B5EF4-FFF2-40B4-BE49-F238E27FC236}">
                <a16:creationId xmlns:a16="http://schemas.microsoft.com/office/drawing/2014/main" id="{99BE0749-A0DC-45DA-951B-AC92F42E7F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4561" y="2134966"/>
            <a:ext cx="625853" cy="518437"/>
          </a:xfrm>
          <a:prstGeom prst="rect">
            <a:avLst/>
          </a:prstGeom>
        </p:spPr>
      </p:pic>
      <p:cxnSp>
        <p:nvCxnSpPr>
          <p:cNvPr id="68" name="Connecteur droit avec flèche 67">
            <a:extLst>
              <a:ext uri="{FF2B5EF4-FFF2-40B4-BE49-F238E27FC236}">
                <a16:creationId xmlns:a16="http://schemas.microsoft.com/office/drawing/2014/main" id="{CCFB36B7-8AFE-4A35-8FE6-DD937D3E5F73}"/>
              </a:ext>
            </a:extLst>
          </p:cNvPr>
          <p:cNvCxnSpPr>
            <a:cxnSpLocks/>
          </p:cNvCxnSpPr>
          <p:nvPr/>
        </p:nvCxnSpPr>
        <p:spPr>
          <a:xfrm flipH="1">
            <a:off x="15413647" y="3876886"/>
            <a:ext cx="1306106" cy="1989794"/>
          </a:xfrm>
          <a:prstGeom prst="straightConnector1">
            <a:avLst/>
          </a:prstGeom>
          <a:ln w="44450">
            <a:solidFill>
              <a:schemeClr val="accent6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B5279D6C-247B-46B7-A83F-92AC13F3E05A}"/>
              </a:ext>
            </a:extLst>
          </p:cNvPr>
          <p:cNvSpPr/>
          <p:nvPr/>
        </p:nvSpPr>
        <p:spPr>
          <a:xfrm>
            <a:off x="2496806" y="776062"/>
            <a:ext cx="1671637" cy="1726523"/>
          </a:xfrm>
          <a:prstGeom prst="rect">
            <a:avLst/>
          </a:prstGeom>
          <a:solidFill>
            <a:srgbClr val="3D6EFF"/>
          </a:solidFill>
          <a:ln>
            <a:solidFill>
              <a:srgbClr val="3D6E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fr-FR" sz="900" dirty="0" err="1">
                <a:solidFill>
                  <a:schemeClr val="bg1"/>
                </a:solidFill>
              </a:rPr>
              <a:t>Automated</a:t>
            </a:r>
            <a:r>
              <a:rPr lang="fr-FR" sz="900" dirty="0">
                <a:solidFill>
                  <a:schemeClr val="bg1"/>
                </a:solidFill>
              </a:rPr>
              <a:t> Training Pipeline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45120D6-D408-4ACD-A701-7B8B839BB846}"/>
              </a:ext>
            </a:extLst>
          </p:cNvPr>
          <p:cNvSpPr/>
          <p:nvPr/>
        </p:nvSpPr>
        <p:spPr>
          <a:xfrm>
            <a:off x="2657917" y="1032175"/>
            <a:ext cx="1212937" cy="199589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rgbClr val="000000"/>
                </a:solidFill>
              </a:rPr>
              <a:t>Data Validation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2574815-B18E-48EE-B192-B22351E75EB7}"/>
              </a:ext>
            </a:extLst>
          </p:cNvPr>
          <p:cNvSpPr/>
          <p:nvPr/>
        </p:nvSpPr>
        <p:spPr>
          <a:xfrm>
            <a:off x="2664795" y="1318997"/>
            <a:ext cx="1212911" cy="183225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rgbClr val="000000"/>
                </a:solidFill>
              </a:rPr>
              <a:t>Data </a:t>
            </a:r>
            <a:r>
              <a:rPr lang="fr-FR" sz="1000" dirty="0" err="1">
                <a:solidFill>
                  <a:srgbClr val="000000"/>
                </a:solidFill>
              </a:rPr>
              <a:t>Preparation</a:t>
            </a:r>
            <a:endParaRPr lang="fr-FR" sz="1000" dirty="0">
              <a:solidFill>
                <a:srgbClr val="000000"/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A4576EE7-5E71-43B0-A8FB-D25A13D5033B}"/>
              </a:ext>
            </a:extLst>
          </p:cNvPr>
          <p:cNvSpPr/>
          <p:nvPr/>
        </p:nvSpPr>
        <p:spPr>
          <a:xfrm>
            <a:off x="2673590" y="1601997"/>
            <a:ext cx="1197264" cy="172701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rgbClr val="000000"/>
                </a:solidFill>
              </a:rPr>
              <a:t>Model Training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A5EEFA37-D774-4A2D-8E2F-1BE8E4187FD4}"/>
              </a:ext>
            </a:extLst>
          </p:cNvPr>
          <p:cNvSpPr/>
          <p:nvPr/>
        </p:nvSpPr>
        <p:spPr>
          <a:xfrm>
            <a:off x="2673590" y="1892717"/>
            <a:ext cx="1197264" cy="1727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rgbClr val="000000"/>
                </a:solidFill>
              </a:rPr>
              <a:t>Model Evaluation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8E14127C-2B76-48FE-89D5-008347DE910C}"/>
              </a:ext>
            </a:extLst>
          </p:cNvPr>
          <p:cNvSpPr/>
          <p:nvPr/>
        </p:nvSpPr>
        <p:spPr>
          <a:xfrm>
            <a:off x="2680442" y="2170665"/>
            <a:ext cx="1190412" cy="172701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rgbClr val="000000"/>
                </a:solidFill>
              </a:rPr>
              <a:t>Model </a:t>
            </a:r>
            <a:r>
              <a:rPr lang="fr-FR" sz="1000" dirty="0" err="1">
                <a:solidFill>
                  <a:srgbClr val="000000"/>
                </a:solidFill>
              </a:rPr>
              <a:t>Register</a:t>
            </a:r>
            <a:endParaRPr lang="fr-FR" sz="1000" dirty="0">
              <a:solidFill>
                <a:srgbClr val="000000"/>
              </a:solidFill>
            </a:endParaRPr>
          </a:p>
        </p:txBody>
      </p:sp>
      <p:cxnSp>
        <p:nvCxnSpPr>
          <p:cNvPr id="50" name="Connecteur droit avec flèche 49">
            <a:extLst>
              <a:ext uri="{FF2B5EF4-FFF2-40B4-BE49-F238E27FC236}">
                <a16:creationId xmlns:a16="http://schemas.microsoft.com/office/drawing/2014/main" id="{207D1F71-976E-4259-9DF6-060045414958}"/>
              </a:ext>
            </a:extLst>
          </p:cNvPr>
          <p:cNvCxnSpPr>
            <a:cxnSpLocks/>
          </p:cNvCxnSpPr>
          <p:nvPr/>
        </p:nvCxnSpPr>
        <p:spPr>
          <a:xfrm>
            <a:off x="3262988" y="1215262"/>
            <a:ext cx="0" cy="8228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eur droit avec flèche 51">
            <a:extLst>
              <a:ext uri="{FF2B5EF4-FFF2-40B4-BE49-F238E27FC236}">
                <a16:creationId xmlns:a16="http://schemas.microsoft.com/office/drawing/2014/main" id="{24121BBE-2F3A-46C7-A6C8-0C4280298B4E}"/>
              </a:ext>
            </a:extLst>
          </p:cNvPr>
          <p:cNvCxnSpPr>
            <a:cxnSpLocks/>
          </p:cNvCxnSpPr>
          <p:nvPr/>
        </p:nvCxnSpPr>
        <p:spPr>
          <a:xfrm>
            <a:off x="3267745" y="1491496"/>
            <a:ext cx="0" cy="8228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eur droit avec flèche 52">
            <a:extLst>
              <a:ext uri="{FF2B5EF4-FFF2-40B4-BE49-F238E27FC236}">
                <a16:creationId xmlns:a16="http://schemas.microsoft.com/office/drawing/2014/main" id="{DA42DC71-1438-44E4-B467-2EDEB07EE0D6}"/>
              </a:ext>
            </a:extLst>
          </p:cNvPr>
          <p:cNvCxnSpPr>
            <a:cxnSpLocks/>
          </p:cNvCxnSpPr>
          <p:nvPr/>
        </p:nvCxnSpPr>
        <p:spPr>
          <a:xfrm>
            <a:off x="3272514" y="1761322"/>
            <a:ext cx="0" cy="8228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eur droit avec flèche 56">
            <a:extLst>
              <a:ext uri="{FF2B5EF4-FFF2-40B4-BE49-F238E27FC236}">
                <a16:creationId xmlns:a16="http://schemas.microsoft.com/office/drawing/2014/main" id="{EDE4866D-65CA-4F7E-AD2D-F4D34A8B5DBD}"/>
              </a:ext>
            </a:extLst>
          </p:cNvPr>
          <p:cNvCxnSpPr>
            <a:cxnSpLocks/>
          </p:cNvCxnSpPr>
          <p:nvPr/>
        </p:nvCxnSpPr>
        <p:spPr>
          <a:xfrm>
            <a:off x="3282034" y="2047074"/>
            <a:ext cx="0" cy="8228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VM symbol | Microsoft Azure Mono">
            <a:extLst>
              <a:ext uri="{FF2B5EF4-FFF2-40B4-BE49-F238E27FC236}">
                <a16:creationId xmlns:a16="http://schemas.microsoft.com/office/drawing/2014/main" id="{0D5C1D03-AD57-4904-A56F-E648CDF2A6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683" y="1602995"/>
            <a:ext cx="478855" cy="451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Azure DevOps Pipelines: Multi-Stage Pipelines">
            <a:extLst>
              <a:ext uri="{FF2B5EF4-FFF2-40B4-BE49-F238E27FC236}">
                <a16:creationId xmlns:a16="http://schemas.microsoft.com/office/drawing/2014/main" id="{3B470C06-5610-4E91-B21B-53661C71D2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1860" y="2825836"/>
            <a:ext cx="512308" cy="512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4" descr="VM symbol | Microsoft Azure Mono">
            <a:extLst>
              <a:ext uri="{FF2B5EF4-FFF2-40B4-BE49-F238E27FC236}">
                <a16:creationId xmlns:a16="http://schemas.microsoft.com/office/drawing/2014/main" id="{571D532E-2DEA-440F-82CD-49D1A713A1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760" y="2168232"/>
            <a:ext cx="478855" cy="451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0" name="Connecteur droit avec flèche 79">
            <a:extLst>
              <a:ext uri="{FF2B5EF4-FFF2-40B4-BE49-F238E27FC236}">
                <a16:creationId xmlns:a16="http://schemas.microsoft.com/office/drawing/2014/main" id="{60639B6A-446C-4986-A224-03017B81DD93}"/>
              </a:ext>
            </a:extLst>
          </p:cNvPr>
          <p:cNvCxnSpPr>
            <a:cxnSpLocks/>
            <a:stCxn id="2056" idx="3"/>
            <a:endCxn id="2" idx="1"/>
          </p:cNvCxnSpPr>
          <p:nvPr/>
        </p:nvCxnSpPr>
        <p:spPr>
          <a:xfrm flipV="1">
            <a:off x="2673590" y="3081990"/>
            <a:ext cx="408270" cy="251333"/>
          </a:xfrm>
          <a:prstGeom prst="straightConnector1">
            <a:avLst/>
          </a:prstGeom>
          <a:ln w="444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necteur droit avec flèche 82">
            <a:extLst>
              <a:ext uri="{FF2B5EF4-FFF2-40B4-BE49-F238E27FC236}">
                <a16:creationId xmlns:a16="http://schemas.microsoft.com/office/drawing/2014/main" id="{758F961C-4D52-4F86-B5AD-3620D50B790A}"/>
              </a:ext>
            </a:extLst>
          </p:cNvPr>
          <p:cNvCxnSpPr>
            <a:cxnSpLocks/>
            <a:stCxn id="2" idx="0"/>
            <a:endCxn id="42" idx="2"/>
          </p:cNvCxnSpPr>
          <p:nvPr/>
        </p:nvCxnSpPr>
        <p:spPr>
          <a:xfrm flipH="1" flipV="1">
            <a:off x="3332625" y="2502585"/>
            <a:ext cx="5389" cy="323251"/>
          </a:xfrm>
          <a:prstGeom prst="straightConnector1">
            <a:avLst/>
          </a:prstGeom>
          <a:ln w="444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itre 1">
            <a:extLst>
              <a:ext uri="{FF2B5EF4-FFF2-40B4-BE49-F238E27FC236}">
                <a16:creationId xmlns:a16="http://schemas.microsoft.com/office/drawing/2014/main" id="{6615257C-5215-466F-8D44-CFE1A469F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8432" y="6339563"/>
            <a:ext cx="3079420" cy="518437"/>
          </a:xfrm>
          <a:solidFill>
            <a:schemeClr val="tx1">
              <a:lumMod val="50000"/>
            </a:schemeClr>
          </a:solidFill>
        </p:spPr>
        <p:txBody>
          <a:bodyPr>
            <a:normAutofit/>
          </a:bodyPr>
          <a:lstStyle/>
          <a:p>
            <a:r>
              <a:rPr lang="fr-FR" sz="2800" dirty="0">
                <a:solidFill>
                  <a:schemeClr val="bg1"/>
                </a:solidFill>
              </a:rPr>
              <a:t>Production phase</a:t>
            </a:r>
          </a:p>
        </p:txBody>
      </p:sp>
      <p:cxnSp>
        <p:nvCxnSpPr>
          <p:cNvPr id="102" name="Connecteur droit avec flèche 101">
            <a:extLst>
              <a:ext uri="{FF2B5EF4-FFF2-40B4-BE49-F238E27FC236}">
                <a16:creationId xmlns:a16="http://schemas.microsoft.com/office/drawing/2014/main" id="{90AB71FF-96D3-45AF-8F43-429036334AE7}"/>
              </a:ext>
            </a:extLst>
          </p:cNvPr>
          <p:cNvCxnSpPr>
            <a:cxnSpLocks/>
            <a:stCxn id="55" idx="3"/>
            <a:endCxn id="2056" idx="1"/>
          </p:cNvCxnSpPr>
          <p:nvPr/>
        </p:nvCxnSpPr>
        <p:spPr>
          <a:xfrm>
            <a:off x="1000414" y="2394185"/>
            <a:ext cx="698982" cy="939138"/>
          </a:xfrm>
          <a:prstGeom prst="straightConnector1">
            <a:avLst/>
          </a:prstGeom>
          <a:ln w="444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onnecteur droit avec flèche 104">
            <a:extLst>
              <a:ext uri="{FF2B5EF4-FFF2-40B4-BE49-F238E27FC236}">
                <a16:creationId xmlns:a16="http://schemas.microsoft.com/office/drawing/2014/main" id="{4999762C-D726-4A6D-9D41-61F146899D0F}"/>
              </a:ext>
            </a:extLst>
          </p:cNvPr>
          <p:cNvCxnSpPr>
            <a:cxnSpLocks/>
            <a:stCxn id="55" idx="3"/>
            <a:endCxn id="64" idx="1"/>
          </p:cNvCxnSpPr>
          <p:nvPr/>
        </p:nvCxnSpPr>
        <p:spPr>
          <a:xfrm>
            <a:off x="1000414" y="2394185"/>
            <a:ext cx="691346" cy="0"/>
          </a:xfrm>
          <a:prstGeom prst="straightConnector1">
            <a:avLst/>
          </a:prstGeom>
          <a:ln w="444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Connecteur droit avec flèche 109">
            <a:extLst>
              <a:ext uri="{FF2B5EF4-FFF2-40B4-BE49-F238E27FC236}">
                <a16:creationId xmlns:a16="http://schemas.microsoft.com/office/drawing/2014/main" id="{B304BD50-1E95-453B-A5E9-C57A2C69B980}"/>
              </a:ext>
            </a:extLst>
          </p:cNvPr>
          <p:cNvCxnSpPr>
            <a:cxnSpLocks/>
            <a:stCxn id="54" idx="3"/>
            <a:endCxn id="1028" idx="1"/>
          </p:cNvCxnSpPr>
          <p:nvPr/>
        </p:nvCxnSpPr>
        <p:spPr>
          <a:xfrm>
            <a:off x="1009050" y="1827715"/>
            <a:ext cx="667633" cy="1233"/>
          </a:xfrm>
          <a:prstGeom prst="straightConnector1">
            <a:avLst/>
          </a:prstGeom>
          <a:ln w="444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Connecteur droit avec flèche 112">
            <a:extLst>
              <a:ext uri="{FF2B5EF4-FFF2-40B4-BE49-F238E27FC236}">
                <a16:creationId xmlns:a16="http://schemas.microsoft.com/office/drawing/2014/main" id="{25EB28E1-166E-4F66-AFE7-15CA63793B74}"/>
              </a:ext>
            </a:extLst>
          </p:cNvPr>
          <p:cNvCxnSpPr>
            <a:cxnSpLocks/>
            <a:stCxn id="54" idx="3"/>
            <a:endCxn id="2056" idx="1"/>
          </p:cNvCxnSpPr>
          <p:nvPr/>
        </p:nvCxnSpPr>
        <p:spPr>
          <a:xfrm>
            <a:off x="1009050" y="1827715"/>
            <a:ext cx="690346" cy="1505608"/>
          </a:xfrm>
          <a:prstGeom prst="straightConnector1">
            <a:avLst/>
          </a:prstGeom>
          <a:ln w="444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Connecteur droit avec flèche 115">
            <a:extLst>
              <a:ext uri="{FF2B5EF4-FFF2-40B4-BE49-F238E27FC236}">
                <a16:creationId xmlns:a16="http://schemas.microsoft.com/office/drawing/2014/main" id="{9C730AE2-20C2-4453-9CF7-DFB48671467D}"/>
              </a:ext>
            </a:extLst>
          </p:cNvPr>
          <p:cNvCxnSpPr>
            <a:cxnSpLocks/>
            <a:stCxn id="64" idx="3"/>
            <a:endCxn id="42" idx="1"/>
          </p:cNvCxnSpPr>
          <p:nvPr/>
        </p:nvCxnSpPr>
        <p:spPr>
          <a:xfrm flipV="1">
            <a:off x="2170615" y="1639324"/>
            <a:ext cx="326191" cy="754861"/>
          </a:xfrm>
          <a:prstGeom prst="straightConnector1">
            <a:avLst/>
          </a:prstGeom>
          <a:ln w="444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onnecteur droit avec flèche 121">
            <a:extLst>
              <a:ext uri="{FF2B5EF4-FFF2-40B4-BE49-F238E27FC236}">
                <a16:creationId xmlns:a16="http://schemas.microsoft.com/office/drawing/2014/main" id="{CA998869-8049-4FBF-8277-32F935D552AA}"/>
              </a:ext>
            </a:extLst>
          </p:cNvPr>
          <p:cNvCxnSpPr>
            <a:cxnSpLocks/>
            <a:stCxn id="1028" idx="3"/>
            <a:endCxn id="42" idx="1"/>
          </p:cNvCxnSpPr>
          <p:nvPr/>
        </p:nvCxnSpPr>
        <p:spPr>
          <a:xfrm flipV="1">
            <a:off x="2155538" y="1639324"/>
            <a:ext cx="341268" cy="189624"/>
          </a:xfrm>
          <a:prstGeom prst="straightConnector1">
            <a:avLst/>
          </a:prstGeom>
          <a:ln w="444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Cylindre 103">
            <a:extLst>
              <a:ext uri="{FF2B5EF4-FFF2-40B4-BE49-F238E27FC236}">
                <a16:creationId xmlns:a16="http://schemas.microsoft.com/office/drawing/2014/main" id="{FB8F0D81-38AE-4BA7-B6FC-070A66FA30C9}"/>
              </a:ext>
            </a:extLst>
          </p:cNvPr>
          <p:cNvSpPr/>
          <p:nvPr/>
        </p:nvSpPr>
        <p:spPr>
          <a:xfrm>
            <a:off x="4071623" y="1867809"/>
            <a:ext cx="650940" cy="774836"/>
          </a:xfrm>
          <a:prstGeom prst="can">
            <a:avLst/>
          </a:prstGeom>
          <a:solidFill>
            <a:srgbClr val="F2F2F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rgbClr val="000000"/>
                </a:solidFill>
              </a:rPr>
              <a:t>Model </a:t>
            </a:r>
            <a:r>
              <a:rPr lang="fr-FR" sz="1000" dirty="0" err="1">
                <a:solidFill>
                  <a:srgbClr val="000000"/>
                </a:solidFill>
              </a:rPr>
              <a:t>Registry</a:t>
            </a:r>
            <a:endParaRPr lang="fr-FR" sz="1000" dirty="0">
              <a:solidFill>
                <a:srgbClr val="000000"/>
              </a:solidFill>
            </a:endParaRPr>
          </a:p>
        </p:txBody>
      </p:sp>
      <p:cxnSp>
        <p:nvCxnSpPr>
          <p:cNvPr id="106" name="Connecteur droit avec flèche 105">
            <a:extLst>
              <a:ext uri="{FF2B5EF4-FFF2-40B4-BE49-F238E27FC236}">
                <a16:creationId xmlns:a16="http://schemas.microsoft.com/office/drawing/2014/main" id="{76E75ECF-C0CA-4F7A-896E-26DBAEE667B5}"/>
              </a:ext>
            </a:extLst>
          </p:cNvPr>
          <p:cNvCxnSpPr>
            <a:endCxn id="104" idx="2"/>
          </p:cNvCxnSpPr>
          <p:nvPr/>
        </p:nvCxnSpPr>
        <p:spPr>
          <a:xfrm flipV="1">
            <a:off x="3870854" y="2255227"/>
            <a:ext cx="200769" cy="1789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Graphique 8">
            <a:extLst>
              <a:ext uri="{FF2B5EF4-FFF2-40B4-BE49-F238E27FC236}">
                <a16:creationId xmlns:a16="http://schemas.microsoft.com/office/drawing/2014/main" id="{01AA4E73-ED37-1345-A529-8756BCA1BBA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96850" y="6088895"/>
            <a:ext cx="520700" cy="52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0189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Azure Machine Learning">
            <a:extLst>
              <a:ext uri="{FF2B5EF4-FFF2-40B4-BE49-F238E27FC236}">
                <a16:creationId xmlns:a16="http://schemas.microsoft.com/office/drawing/2014/main" id="{DA5877A0-6920-4905-9EB7-24B3C48856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96" t="27459" r="37476" b="30796"/>
          <a:stretch/>
        </p:blipFill>
        <p:spPr bwMode="auto">
          <a:xfrm>
            <a:off x="1711706" y="342705"/>
            <a:ext cx="327488" cy="332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3251400-4037-44D5-BC02-2CD4B3383FF0}"/>
              </a:ext>
            </a:extLst>
          </p:cNvPr>
          <p:cNvSpPr/>
          <p:nvPr/>
        </p:nvSpPr>
        <p:spPr>
          <a:xfrm>
            <a:off x="1582647" y="282180"/>
            <a:ext cx="3390070" cy="2431228"/>
          </a:xfrm>
          <a:prstGeom prst="rect">
            <a:avLst/>
          </a:prstGeom>
          <a:noFill/>
          <a:ln w="57150">
            <a:solidFill>
              <a:srgbClr val="006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62C4"/>
              </a:solidFill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8C20B1CE-19F4-4AC9-BE37-990EDA292F62}"/>
              </a:ext>
            </a:extLst>
          </p:cNvPr>
          <p:cNvSpPr txBox="1"/>
          <p:nvPr/>
        </p:nvSpPr>
        <p:spPr>
          <a:xfrm>
            <a:off x="2039194" y="324417"/>
            <a:ext cx="12934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>
                <a:solidFill>
                  <a:srgbClr val="0062C4"/>
                </a:solidFill>
              </a:rPr>
              <a:t>AzureML</a:t>
            </a:r>
            <a:r>
              <a:rPr lang="fr-FR" sz="1600" dirty="0">
                <a:solidFill>
                  <a:srgbClr val="0062C4"/>
                </a:solidFill>
              </a:rPr>
              <a:t> dev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4FDC0E39-0C4A-4CCF-A813-7E5AE84946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396" y="3129732"/>
            <a:ext cx="974194" cy="407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2" descr="Salah CHADLI">
            <a:extLst>
              <a:ext uri="{FF2B5EF4-FFF2-40B4-BE49-F238E27FC236}">
                <a16:creationId xmlns:a16="http://schemas.microsoft.com/office/drawing/2014/main" id="{00FFCDA1-2CCC-45DE-8C66-4A8817D417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945"/>
          <a:stretch/>
        </p:blipFill>
        <p:spPr bwMode="auto">
          <a:xfrm>
            <a:off x="383197" y="1568496"/>
            <a:ext cx="625853" cy="518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Image 54" descr="Une image contenant personne, homme, souriant, posant&#10;&#10;Description générée automatiquement">
            <a:extLst>
              <a:ext uri="{FF2B5EF4-FFF2-40B4-BE49-F238E27FC236}">
                <a16:creationId xmlns:a16="http://schemas.microsoft.com/office/drawing/2014/main" id="{99BE0749-A0DC-45DA-951B-AC92F42E7F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4561" y="2134966"/>
            <a:ext cx="625853" cy="518437"/>
          </a:xfrm>
          <a:prstGeom prst="rect">
            <a:avLst/>
          </a:prstGeom>
        </p:spPr>
      </p:pic>
      <p:cxnSp>
        <p:nvCxnSpPr>
          <p:cNvPr id="68" name="Connecteur droit avec flèche 67">
            <a:extLst>
              <a:ext uri="{FF2B5EF4-FFF2-40B4-BE49-F238E27FC236}">
                <a16:creationId xmlns:a16="http://schemas.microsoft.com/office/drawing/2014/main" id="{CCFB36B7-8AFE-4A35-8FE6-DD937D3E5F73}"/>
              </a:ext>
            </a:extLst>
          </p:cNvPr>
          <p:cNvCxnSpPr>
            <a:cxnSpLocks/>
          </p:cNvCxnSpPr>
          <p:nvPr/>
        </p:nvCxnSpPr>
        <p:spPr>
          <a:xfrm flipH="1">
            <a:off x="15413647" y="3876886"/>
            <a:ext cx="1306106" cy="1989794"/>
          </a:xfrm>
          <a:prstGeom prst="straightConnector1">
            <a:avLst/>
          </a:prstGeom>
          <a:ln w="44450">
            <a:solidFill>
              <a:schemeClr val="accent6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B5279D6C-247B-46B7-A83F-92AC13F3E05A}"/>
              </a:ext>
            </a:extLst>
          </p:cNvPr>
          <p:cNvSpPr/>
          <p:nvPr/>
        </p:nvSpPr>
        <p:spPr>
          <a:xfrm>
            <a:off x="2496806" y="776062"/>
            <a:ext cx="1671637" cy="1726523"/>
          </a:xfrm>
          <a:prstGeom prst="rect">
            <a:avLst/>
          </a:prstGeom>
          <a:solidFill>
            <a:srgbClr val="3D6EFF"/>
          </a:solidFill>
          <a:ln>
            <a:solidFill>
              <a:srgbClr val="3D6E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fr-FR" sz="900" dirty="0" err="1">
                <a:solidFill>
                  <a:schemeClr val="bg1"/>
                </a:solidFill>
              </a:rPr>
              <a:t>Automated</a:t>
            </a:r>
            <a:r>
              <a:rPr lang="fr-FR" sz="900" dirty="0">
                <a:solidFill>
                  <a:schemeClr val="bg1"/>
                </a:solidFill>
              </a:rPr>
              <a:t> Training Pipeline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45120D6-D408-4ACD-A701-7B8B839BB846}"/>
              </a:ext>
            </a:extLst>
          </p:cNvPr>
          <p:cNvSpPr/>
          <p:nvPr/>
        </p:nvSpPr>
        <p:spPr>
          <a:xfrm>
            <a:off x="2657917" y="1032175"/>
            <a:ext cx="1212937" cy="199589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rgbClr val="000000"/>
                </a:solidFill>
              </a:rPr>
              <a:t>Data Validation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2574815-B18E-48EE-B192-B22351E75EB7}"/>
              </a:ext>
            </a:extLst>
          </p:cNvPr>
          <p:cNvSpPr/>
          <p:nvPr/>
        </p:nvSpPr>
        <p:spPr>
          <a:xfrm>
            <a:off x="2664795" y="1318997"/>
            <a:ext cx="1212911" cy="183225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rgbClr val="000000"/>
                </a:solidFill>
              </a:rPr>
              <a:t>Data </a:t>
            </a:r>
            <a:r>
              <a:rPr lang="fr-FR" sz="1000" dirty="0" err="1">
                <a:solidFill>
                  <a:srgbClr val="000000"/>
                </a:solidFill>
              </a:rPr>
              <a:t>Preparation</a:t>
            </a:r>
            <a:endParaRPr lang="fr-FR" sz="1000" dirty="0">
              <a:solidFill>
                <a:srgbClr val="000000"/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A4576EE7-5E71-43B0-A8FB-D25A13D5033B}"/>
              </a:ext>
            </a:extLst>
          </p:cNvPr>
          <p:cNvSpPr/>
          <p:nvPr/>
        </p:nvSpPr>
        <p:spPr>
          <a:xfrm>
            <a:off x="2673590" y="1601997"/>
            <a:ext cx="1197264" cy="172701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rgbClr val="000000"/>
                </a:solidFill>
              </a:rPr>
              <a:t>Model Training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A5EEFA37-D774-4A2D-8E2F-1BE8E4187FD4}"/>
              </a:ext>
            </a:extLst>
          </p:cNvPr>
          <p:cNvSpPr/>
          <p:nvPr/>
        </p:nvSpPr>
        <p:spPr>
          <a:xfrm>
            <a:off x="2673590" y="1892717"/>
            <a:ext cx="1197264" cy="1727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rgbClr val="000000"/>
                </a:solidFill>
              </a:rPr>
              <a:t>Model Evaluation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8E14127C-2B76-48FE-89D5-008347DE910C}"/>
              </a:ext>
            </a:extLst>
          </p:cNvPr>
          <p:cNvSpPr/>
          <p:nvPr/>
        </p:nvSpPr>
        <p:spPr>
          <a:xfrm>
            <a:off x="2680442" y="2170665"/>
            <a:ext cx="1190412" cy="172701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rgbClr val="000000"/>
                </a:solidFill>
              </a:rPr>
              <a:t>Model </a:t>
            </a:r>
            <a:r>
              <a:rPr lang="fr-FR" sz="1000" dirty="0" err="1">
                <a:solidFill>
                  <a:srgbClr val="000000"/>
                </a:solidFill>
              </a:rPr>
              <a:t>Register</a:t>
            </a:r>
            <a:endParaRPr lang="fr-FR" sz="1000" dirty="0">
              <a:solidFill>
                <a:srgbClr val="000000"/>
              </a:solidFill>
            </a:endParaRPr>
          </a:p>
        </p:txBody>
      </p:sp>
      <p:cxnSp>
        <p:nvCxnSpPr>
          <p:cNvPr id="50" name="Connecteur droit avec flèche 49">
            <a:extLst>
              <a:ext uri="{FF2B5EF4-FFF2-40B4-BE49-F238E27FC236}">
                <a16:creationId xmlns:a16="http://schemas.microsoft.com/office/drawing/2014/main" id="{207D1F71-976E-4259-9DF6-060045414958}"/>
              </a:ext>
            </a:extLst>
          </p:cNvPr>
          <p:cNvCxnSpPr>
            <a:cxnSpLocks/>
          </p:cNvCxnSpPr>
          <p:nvPr/>
        </p:nvCxnSpPr>
        <p:spPr>
          <a:xfrm>
            <a:off x="3262988" y="1215262"/>
            <a:ext cx="0" cy="8228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eur droit avec flèche 51">
            <a:extLst>
              <a:ext uri="{FF2B5EF4-FFF2-40B4-BE49-F238E27FC236}">
                <a16:creationId xmlns:a16="http://schemas.microsoft.com/office/drawing/2014/main" id="{24121BBE-2F3A-46C7-A6C8-0C4280298B4E}"/>
              </a:ext>
            </a:extLst>
          </p:cNvPr>
          <p:cNvCxnSpPr>
            <a:cxnSpLocks/>
          </p:cNvCxnSpPr>
          <p:nvPr/>
        </p:nvCxnSpPr>
        <p:spPr>
          <a:xfrm>
            <a:off x="3267745" y="1491496"/>
            <a:ext cx="0" cy="8228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eur droit avec flèche 52">
            <a:extLst>
              <a:ext uri="{FF2B5EF4-FFF2-40B4-BE49-F238E27FC236}">
                <a16:creationId xmlns:a16="http://schemas.microsoft.com/office/drawing/2014/main" id="{DA42DC71-1438-44E4-B467-2EDEB07EE0D6}"/>
              </a:ext>
            </a:extLst>
          </p:cNvPr>
          <p:cNvCxnSpPr>
            <a:cxnSpLocks/>
          </p:cNvCxnSpPr>
          <p:nvPr/>
        </p:nvCxnSpPr>
        <p:spPr>
          <a:xfrm>
            <a:off x="3272514" y="1761322"/>
            <a:ext cx="0" cy="8228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eur droit avec flèche 56">
            <a:extLst>
              <a:ext uri="{FF2B5EF4-FFF2-40B4-BE49-F238E27FC236}">
                <a16:creationId xmlns:a16="http://schemas.microsoft.com/office/drawing/2014/main" id="{EDE4866D-65CA-4F7E-AD2D-F4D34A8B5DBD}"/>
              </a:ext>
            </a:extLst>
          </p:cNvPr>
          <p:cNvCxnSpPr>
            <a:cxnSpLocks/>
          </p:cNvCxnSpPr>
          <p:nvPr/>
        </p:nvCxnSpPr>
        <p:spPr>
          <a:xfrm>
            <a:off x="3282034" y="2047074"/>
            <a:ext cx="0" cy="8228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VM symbol | Microsoft Azure Mono">
            <a:extLst>
              <a:ext uri="{FF2B5EF4-FFF2-40B4-BE49-F238E27FC236}">
                <a16:creationId xmlns:a16="http://schemas.microsoft.com/office/drawing/2014/main" id="{0D5C1D03-AD57-4904-A56F-E648CDF2A6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683" y="1602995"/>
            <a:ext cx="478855" cy="451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Azure DevOps Pipelines: Multi-Stage Pipelines">
            <a:extLst>
              <a:ext uri="{FF2B5EF4-FFF2-40B4-BE49-F238E27FC236}">
                <a16:creationId xmlns:a16="http://schemas.microsoft.com/office/drawing/2014/main" id="{3B470C06-5610-4E91-B21B-53661C71D2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1860" y="2825836"/>
            <a:ext cx="512308" cy="512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4" descr="VM symbol | Microsoft Azure Mono">
            <a:extLst>
              <a:ext uri="{FF2B5EF4-FFF2-40B4-BE49-F238E27FC236}">
                <a16:creationId xmlns:a16="http://schemas.microsoft.com/office/drawing/2014/main" id="{571D532E-2DEA-440F-82CD-49D1A713A1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760" y="2168232"/>
            <a:ext cx="478855" cy="451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0" name="Connecteur droit avec flèche 79">
            <a:extLst>
              <a:ext uri="{FF2B5EF4-FFF2-40B4-BE49-F238E27FC236}">
                <a16:creationId xmlns:a16="http://schemas.microsoft.com/office/drawing/2014/main" id="{60639B6A-446C-4986-A224-03017B81DD93}"/>
              </a:ext>
            </a:extLst>
          </p:cNvPr>
          <p:cNvCxnSpPr>
            <a:cxnSpLocks/>
            <a:stCxn id="2056" idx="3"/>
            <a:endCxn id="2" idx="1"/>
          </p:cNvCxnSpPr>
          <p:nvPr/>
        </p:nvCxnSpPr>
        <p:spPr>
          <a:xfrm flipV="1">
            <a:off x="2673590" y="3081990"/>
            <a:ext cx="408270" cy="251333"/>
          </a:xfrm>
          <a:prstGeom prst="straightConnector1">
            <a:avLst/>
          </a:prstGeom>
          <a:ln w="444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necteur droit avec flèche 82">
            <a:extLst>
              <a:ext uri="{FF2B5EF4-FFF2-40B4-BE49-F238E27FC236}">
                <a16:creationId xmlns:a16="http://schemas.microsoft.com/office/drawing/2014/main" id="{758F961C-4D52-4F86-B5AD-3620D50B790A}"/>
              </a:ext>
            </a:extLst>
          </p:cNvPr>
          <p:cNvCxnSpPr>
            <a:cxnSpLocks/>
            <a:stCxn id="2" idx="0"/>
            <a:endCxn id="42" idx="2"/>
          </p:cNvCxnSpPr>
          <p:nvPr/>
        </p:nvCxnSpPr>
        <p:spPr>
          <a:xfrm flipH="1" flipV="1">
            <a:off x="3332625" y="2502585"/>
            <a:ext cx="5389" cy="323251"/>
          </a:xfrm>
          <a:prstGeom prst="straightConnector1">
            <a:avLst/>
          </a:prstGeom>
          <a:ln w="444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itre 1">
            <a:extLst>
              <a:ext uri="{FF2B5EF4-FFF2-40B4-BE49-F238E27FC236}">
                <a16:creationId xmlns:a16="http://schemas.microsoft.com/office/drawing/2014/main" id="{6615257C-5215-466F-8D44-CFE1A469F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7412" y="6339563"/>
            <a:ext cx="3090439" cy="518437"/>
          </a:xfrm>
          <a:solidFill>
            <a:schemeClr val="tx1">
              <a:lumMod val="50000"/>
            </a:schemeClr>
          </a:solidFill>
        </p:spPr>
        <p:txBody>
          <a:bodyPr>
            <a:normAutofit/>
          </a:bodyPr>
          <a:lstStyle/>
          <a:p>
            <a:r>
              <a:rPr lang="fr-FR" sz="2800" dirty="0">
                <a:solidFill>
                  <a:schemeClr val="bg1"/>
                </a:solidFill>
              </a:rPr>
              <a:t>Production phase</a:t>
            </a:r>
          </a:p>
        </p:txBody>
      </p:sp>
      <p:cxnSp>
        <p:nvCxnSpPr>
          <p:cNvPr id="102" name="Connecteur droit avec flèche 101">
            <a:extLst>
              <a:ext uri="{FF2B5EF4-FFF2-40B4-BE49-F238E27FC236}">
                <a16:creationId xmlns:a16="http://schemas.microsoft.com/office/drawing/2014/main" id="{90AB71FF-96D3-45AF-8F43-429036334AE7}"/>
              </a:ext>
            </a:extLst>
          </p:cNvPr>
          <p:cNvCxnSpPr>
            <a:cxnSpLocks/>
            <a:stCxn id="55" idx="3"/>
            <a:endCxn id="2056" idx="1"/>
          </p:cNvCxnSpPr>
          <p:nvPr/>
        </p:nvCxnSpPr>
        <p:spPr>
          <a:xfrm>
            <a:off x="1000414" y="2394185"/>
            <a:ext cx="698982" cy="939138"/>
          </a:xfrm>
          <a:prstGeom prst="straightConnector1">
            <a:avLst/>
          </a:prstGeom>
          <a:ln w="444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onnecteur droit avec flèche 104">
            <a:extLst>
              <a:ext uri="{FF2B5EF4-FFF2-40B4-BE49-F238E27FC236}">
                <a16:creationId xmlns:a16="http://schemas.microsoft.com/office/drawing/2014/main" id="{4999762C-D726-4A6D-9D41-61F146899D0F}"/>
              </a:ext>
            </a:extLst>
          </p:cNvPr>
          <p:cNvCxnSpPr>
            <a:cxnSpLocks/>
            <a:stCxn id="55" idx="3"/>
            <a:endCxn id="64" idx="1"/>
          </p:cNvCxnSpPr>
          <p:nvPr/>
        </p:nvCxnSpPr>
        <p:spPr>
          <a:xfrm>
            <a:off x="1000414" y="2394185"/>
            <a:ext cx="691346" cy="0"/>
          </a:xfrm>
          <a:prstGeom prst="straightConnector1">
            <a:avLst/>
          </a:prstGeom>
          <a:ln w="444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Connecteur droit avec flèche 109">
            <a:extLst>
              <a:ext uri="{FF2B5EF4-FFF2-40B4-BE49-F238E27FC236}">
                <a16:creationId xmlns:a16="http://schemas.microsoft.com/office/drawing/2014/main" id="{B304BD50-1E95-453B-A5E9-C57A2C69B980}"/>
              </a:ext>
            </a:extLst>
          </p:cNvPr>
          <p:cNvCxnSpPr>
            <a:cxnSpLocks/>
            <a:stCxn id="54" idx="3"/>
            <a:endCxn id="1028" idx="1"/>
          </p:cNvCxnSpPr>
          <p:nvPr/>
        </p:nvCxnSpPr>
        <p:spPr>
          <a:xfrm>
            <a:off x="1009050" y="1827715"/>
            <a:ext cx="667633" cy="1233"/>
          </a:xfrm>
          <a:prstGeom prst="straightConnector1">
            <a:avLst/>
          </a:prstGeom>
          <a:ln w="444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Connecteur droit avec flèche 112">
            <a:extLst>
              <a:ext uri="{FF2B5EF4-FFF2-40B4-BE49-F238E27FC236}">
                <a16:creationId xmlns:a16="http://schemas.microsoft.com/office/drawing/2014/main" id="{25EB28E1-166E-4F66-AFE7-15CA63793B74}"/>
              </a:ext>
            </a:extLst>
          </p:cNvPr>
          <p:cNvCxnSpPr>
            <a:cxnSpLocks/>
            <a:stCxn id="54" idx="3"/>
            <a:endCxn id="2056" idx="1"/>
          </p:cNvCxnSpPr>
          <p:nvPr/>
        </p:nvCxnSpPr>
        <p:spPr>
          <a:xfrm>
            <a:off x="1009050" y="1827715"/>
            <a:ext cx="690346" cy="1505608"/>
          </a:xfrm>
          <a:prstGeom prst="straightConnector1">
            <a:avLst/>
          </a:prstGeom>
          <a:ln w="444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Connecteur droit avec flèche 115">
            <a:extLst>
              <a:ext uri="{FF2B5EF4-FFF2-40B4-BE49-F238E27FC236}">
                <a16:creationId xmlns:a16="http://schemas.microsoft.com/office/drawing/2014/main" id="{9C730AE2-20C2-4453-9CF7-DFB48671467D}"/>
              </a:ext>
            </a:extLst>
          </p:cNvPr>
          <p:cNvCxnSpPr>
            <a:cxnSpLocks/>
            <a:stCxn id="64" idx="3"/>
            <a:endCxn id="42" idx="1"/>
          </p:cNvCxnSpPr>
          <p:nvPr/>
        </p:nvCxnSpPr>
        <p:spPr>
          <a:xfrm flipV="1">
            <a:off x="2170615" y="1639324"/>
            <a:ext cx="326191" cy="754861"/>
          </a:xfrm>
          <a:prstGeom prst="straightConnector1">
            <a:avLst/>
          </a:prstGeom>
          <a:ln w="444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onnecteur droit avec flèche 121">
            <a:extLst>
              <a:ext uri="{FF2B5EF4-FFF2-40B4-BE49-F238E27FC236}">
                <a16:creationId xmlns:a16="http://schemas.microsoft.com/office/drawing/2014/main" id="{CA998869-8049-4FBF-8277-32F935D552AA}"/>
              </a:ext>
            </a:extLst>
          </p:cNvPr>
          <p:cNvCxnSpPr>
            <a:cxnSpLocks/>
            <a:stCxn id="1028" idx="3"/>
            <a:endCxn id="42" idx="1"/>
          </p:cNvCxnSpPr>
          <p:nvPr/>
        </p:nvCxnSpPr>
        <p:spPr>
          <a:xfrm flipV="1">
            <a:off x="2155538" y="1639324"/>
            <a:ext cx="341268" cy="189624"/>
          </a:xfrm>
          <a:prstGeom prst="straightConnector1">
            <a:avLst/>
          </a:prstGeom>
          <a:ln w="444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2" descr="Azure DevOps Pipelines: Multi-Stage Pipelines">
            <a:extLst>
              <a:ext uri="{FF2B5EF4-FFF2-40B4-BE49-F238E27FC236}">
                <a16:creationId xmlns:a16="http://schemas.microsoft.com/office/drawing/2014/main" id="{9C674033-6A49-47A9-9707-2681DD5993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154" y="3075152"/>
            <a:ext cx="512308" cy="512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5" name="Connecteur droit avec flèche 34">
            <a:extLst>
              <a:ext uri="{FF2B5EF4-FFF2-40B4-BE49-F238E27FC236}">
                <a16:creationId xmlns:a16="http://schemas.microsoft.com/office/drawing/2014/main" id="{C877670F-B64C-4ABB-8110-F4F44F031616}"/>
              </a:ext>
            </a:extLst>
          </p:cNvPr>
          <p:cNvCxnSpPr>
            <a:cxnSpLocks/>
            <a:stCxn id="2056" idx="3"/>
            <a:endCxn id="34" idx="1"/>
          </p:cNvCxnSpPr>
          <p:nvPr/>
        </p:nvCxnSpPr>
        <p:spPr>
          <a:xfrm flipV="1">
            <a:off x="2673590" y="3331306"/>
            <a:ext cx="1464564" cy="2017"/>
          </a:xfrm>
          <a:prstGeom prst="straightConnector1">
            <a:avLst/>
          </a:prstGeom>
          <a:ln w="44450">
            <a:solidFill>
              <a:schemeClr val="accent6">
                <a:lumMod val="50000"/>
                <a:alpha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Picture 10" descr="Deploy Your Private Docker Registry as a Pod in Kubernetes | by Varun Kumar  G | The Startup | Medium">
            <a:extLst>
              <a:ext uri="{FF2B5EF4-FFF2-40B4-BE49-F238E27FC236}">
                <a16:creationId xmlns:a16="http://schemas.microsoft.com/office/drawing/2014/main" id="{E3287EE5-2AD9-406E-9467-43E989EBB1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436" t="9286" r="3461" b="8062"/>
          <a:stretch/>
        </p:blipFill>
        <p:spPr bwMode="auto">
          <a:xfrm>
            <a:off x="6377990" y="3069221"/>
            <a:ext cx="904875" cy="520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0" name="Connecteur droit avec flèche 39">
            <a:extLst>
              <a:ext uri="{FF2B5EF4-FFF2-40B4-BE49-F238E27FC236}">
                <a16:creationId xmlns:a16="http://schemas.microsoft.com/office/drawing/2014/main" id="{58207CE5-C83C-4029-80A0-5DD67887BBE0}"/>
              </a:ext>
            </a:extLst>
          </p:cNvPr>
          <p:cNvCxnSpPr>
            <a:cxnSpLocks/>
            <a:stCxn id="34" idx="3"/>
            <a:endCxn id="39" idx="1"/>
          </p:cNvCxnSpPr>
          <p:nvPr/>
        </p:nvCxnSpPr>
        <p:spPr>
          <a:xfrm flipV="1">
            <a:off x="4650462" y="3329230"/>
            <a:ext cx="1727528" cy="2076"/>
          </a:xfrm>
          <a:prstGeom prst="straightConnector1">
            <a:avLst/>
          </a:prstGeom>
          <a:ln w="44450">
            <a:solidFill>
              <a:schemeClr val="accent6">
                <a:lumMod val="50000"/>
                <a:alpha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ZoneTexte 15">
            <a:extLst>
              <a:ext uri="{FF2B5EF4-FFF2-40B4-BE49-F238E27FC236}">
                <a16:creationId xmlns:a16="http://schemas.microsoft.com/office/drawing/2014/main" id="{7747F973-0E03-4C8B-B51A-376D5133E97A}"/>
              </a:ext>
            </a:extLst>
          </p:cNvPr>
          <p:cNvSpPr txBox="1"/>
          <p:nvPr/>
        </p:nvSpPr>
        <p:spPr>
          <a:xfrm>
            <a:off x="6284709" y="3556330"/>
            <a:ext cx="107753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/>
              <a:t>Docker </a:t>
            </a:r>
            <a:r>
              <a:rPr lang="fr-FR" sz="1100" dirty="0" err="1"/>
              <a:t>registry</a:t>
            </a:r>
            <a:endParaRPr lang="fr-FR" sz="1100" dirty="0"/>
          </a:p>
        </p:txBody>
      </p:sp>
      <p:cxnSp>
        <p:nvCxnSpPr>
          <p:cNvPr id="79" name="Connecteur droit avec flèche 78">
            <a:extLst>
              <a:ext uri="{FF2B5EF4-FFF2-40B4-BE49-F238E27FC236}">
                <a16:creationId xmlns:a16="http://schemas.microsoft.com/office/drawing/2014/main" id="{A20DA4AF-E973-430C-835D-4D73D341CFDF}"/>
              </a:ext>
            </a:extLst>
          </p:cNvPr>
          <p:cNvCxnSpPr>
            <a:cxnSpLocks/>
            <a:stCxn id="34" idx="0"/>
            <a:endCxn id="104" idx="3"/>
          </p:cNvCxnSpPr>
          <p:nvPr/>
        </p:nvCxnSpPr>
        <p:spPr>
          <a:xfrm flipV="1">
            <a:off x="4394308" y="2642645"/>
            <a:ext cx="2785" cy="432507"/>
          </a:xfrm>
          <a:prstGeom prst="straightConnector1">
            <a:avLst/>
          </a:prstGeom>
          <a:ln w="44450">
            <a:solidFill>
              <a:schemeClr val="accent6">
                <a:lumMod val="50000"/>
                <a:alpha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Cylindre 103">
            <a:extLst>
              <a:ext uri="{FF2B5EF4-FFF2-40B4-BE49-F238E27FC236}">
                <a16:creationId xmlns:a16="http://schemas.microsoft.com/office/drawing/2014/main" id="{FB8F0D81-38AE-4BA7-B6FC-070A66FA30C9}"/>
              </a:ext>
            </a:extLst>
          </p:cNvPr>
          <p:cNvSpPr/>
          <p:nvPr/>
        </p:nvSpPr>
        <p:spPr>
          <a:xfrm>
            <a:off x="4071623" y="1867809"/>
            <a:ext cx="650940" cy="774836"/>
          </a:xfrm>
          <a:prstGeom prst="can">
            <a:avLst/>
          </a:prstGeom>
          <a:solidFill>
            <a:srgbClr val="F2F2F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rgbClr val="000000"/>
                </a:solidFill>
              </a:rPr>
              <a:t>Model </a:t>
            </a:r>
            <a:r>
              <a:rPr lang="fr-FR" sz="1000" dirty="0" err="1">
                <a:solidFill>
                  <a:srgbClr val="000000"/>
                </a:solidFill>
              </a:rPr>
              <a:t>Registry</a:t>
            </a:r>
            <a:endParaRPr lang="fr-FR" sz="1000" dirty="0">
              <a:solidFill>
                <a:srgbClr val="000000"/>
              </a:solidFill>
            </a:endParaRPr>
          </a:p>
        </p:txBody>
      </p:sp>
      <p:cxnSp>
        <p:nvCxnSpPr>
          <p:cNvPr id="106" name="Connecteur droit avec flèche 105">
            <a:extLst>
              <a:ext uri="{FF2B5EF4-FFF2-40B4-BE49-F238E27FC236}">
                <a16:creationId xmlns:a16="http://schemas.microsoft.com/office/drawing/2014/main" id="{76E75ECF-C0CA-4F7A-896E-26DBAEE667B5}"/>
              </a:ext>
            </a:extLst>
          </p:cNvPr>
          <p:cNvCxnSpPr>
            <a:endCxn id="104" idx="2"/>
          </p:cNvCxnSpPr>
          <p:nvPr/>
        </p:nvCxnSpPr>
        <p:spPr>
          <a:xfrm flipV="1">
            <a:off x="3870854" y="2255227"/>
            <a:ext cx="200769" cy="1789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Graphique 8">
            <a:extLst>
              <a:ext uri="{FF2B5EF4-FFF2-40B4-BE49-F238E27FC236}">
                <a16:creationId xmlns:a16="http://schemas.microsoft.com/office/drawing/2014/main" id="{4E968181-4C0C-B44B-AF65-5B5A49BBFD3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96850" y="6088895"/>
            <a:ext cx="520700" cy="52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5869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Azure Machine Learning">
            <a:extLst>
              <a:ext uri="{FF2B5EF4-FFF2-40B4-BE49-F238E27FC236}">
                <a16:creationId xmlns:a16="http://schemas.microsoft.com/office/drawing/2014/main" id="{DA5877A0-6920-4905-9EB7-24B3C48856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96" t="27459" r="37476" b="30796"/>
          <a:stretch/>
        </p:blipFill>
        <p:spPr bwMode="auto">
          <a:xfrm>
            <a:off x="1711706" y="342705"/>
            <a:ext cx="327488" cy="332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3251400-4037-44D5-BC02-2CD4B3383FF0}"/>
              </a:ext>
            </a:extLst>
          </p:cNvPr>
          <p:cNvSpPr/>
          <p:nvPr/>
        </p:nvSpPr>
        <p:spPr>
          <a:xfrm>
            <a:off x="1582647" y="282180"/>
            <a:ext cx="3390070" cy="2431228"/>
          </a:xfrm>
          <a:prstGeom prst="rect">
            <a:avLst/>
          </a:prstGeom>
          <a:noFill/>
          <a:ln w="57150">
            <a:solidFill>
              <a:srgbClr val="006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62C4"/>
              </a:solidFill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8C20B1CE-19F4-4AC9-BE37-990EDA292F62}"/>
              </a:ext>
            </a:extLst>
          </p:cNvPr>
          <p:cNvSpPr txBox="1"/>
          <p:nvPr/>
        </p:nvSpPr>
        <p:spPr>
          <a:xfrm>
            <a:off x="2039194" y="324417"/>
            <a:ext cx="12934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>
                <a:solidFill>
                  <a:srgbClr val="0062C4"/>
                </a:solidFill>
              </a:rPr>
              <a:t>AzureML</a:t>
            </a:r>
            <a:r>
              <a:rPr lang="fr-FR" sz="1600" dirty="0">
                <a:solidFill>
                  <a:srgbClr val="0062C4"/>
                </a:solidFill>
              </a:rPr>
              <a:t> dev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4FDC0E39-0C4A-4CCF-A813-7E5AE84946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396" y="3129732"/>
            <a:ext cx="974194" cy="407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2" descr="Salah CHADLI">
            <a:extLst>
              <a:ext uri="{FF2B5EF4-FFF2-40B4-BE49-F238E27FC236}">
                <a16:creationId xmlns:a16="http://schemas.microsoft.com/office/drawing/2014/main" id="{00FFCDA1-2CCC-45DE-8C66-4A8817D417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945"/>
          <a:stretch/>
        </p:blipFill>
        <p:spPr bwMode="auto">
          <a:xfrm>
            <a:off x="383197" y="1568496"/>
            <a:ext cx="625853" cy="518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Image 54" descr="Une image contenant personne, homme, souriant, posant&#10;&#10;Description générée automatiquement">
            <a:extLst>
              <a:ext uri="{FF2B5EF4-FFF2-40B4-BE49-F238E27FC236}">
                <a16:creationId xmlns:a16="http://schemas.microsoft.com/office/drawing/2014/main" id="{99BE0749-A0DC-45DA-951B-AC92F42E7F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4561" y="2134966"/>
            <a:ext cx="625853" cy="518437"/>
          </a:xfrm>
          <a:prstGeom prst="rect">
            <a:avLst/>
          </a:prstGeom>
        </p:spPr>
      </p:pic>
      <p:cxnSp>
        <p:nvCxnSpPr>
          <p:cNvPr id="68" name="Connecteur droit avec flèche 67">
            <a:extLst>
              <a:ext uri="{FF2B5EF4-FFF2-40B4-BE49-F238E27FC236}">
                <a16:creationId xmlns:a16="http://schemas.microsoft.com/office/drawing/2014/main" id="{CCFB36B7-8AFE-4A35-8FE6-DD937D3E5F73}"/>
              </a:ext>
            </a:extLst>
          </p:cNvPr>
          <p:cNvCxnSpPr>
            <a:cxnSpLocks/>
          </p:cNvCxnSpPr>
          <p:nvPr/>
        </p:nvCxnSpPr>
        <p:spPr>
          <a:xfrm flipH="1">
            <a:off x="15413647" y="3876886"/>
            <a:ext cx="1306106" cy="1989794"/>
          </a:xfrm>
          <a:prstGeom prst="straightConnector1">
            <a:avLst/>
          </a:prstGeom>
          <a:ln w="44450">
            <a:solidFill>
              <a:schemeClr val="accent6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B5279D6C-247B-46B7-A83F-92AC13F3E05A}"/>
              </a:ext>
            </a:extLst>
          </p:cNvPr>
          <p:cNvSpPr/>
          <p:nvPr/>
        </p:nvSpPr>
        <p:spPr>
          <a:xfrm>
            <a:off x="2496806" y="776062"/>
            <a:ext cx="1671637" cy="1726523"/>
          </a:xfrm>
          <a:prstGeom prst="rect">
            <a:avLst/>
          </a:prstGeom>
          <a:solidFill>
            <a:srgbClr val="3D6EFF"/>
          </a:solidFill>
          <a:ln>
            <a:solidFill>
              <a:srgbClr val="3D6E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fr-FR" sz="900" dirty="0" err="1">
                <a:solidFill>
                  <a:schemeClr val="bg1"/>
                </a:solidFill>
              </a:rPr>
              <a:t>Automated</a:t>
            </a:r>
            <a:r>
              <a:rPr lang="fr-FR" sz="900" dirty="0">
                <a:solidFill>
                  <a:schemeClr val="bg1"/>
                </a:solidFill>
              </a:rPr>
              <a:t> Training Pipeline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45120D6-D408-4ACD-A701-7B8B839BB846}"/>
              </a:ext>
            </a:extLst>
          </p:cNvPr>
          <p:cNvSpPr/>
          <p:nvPr/>
        </p:nvSpPr>
        <p:spPr>
          <a:xfrm>
            <a:off x="2657917" y="1032175"/>
            <a:ext cx="1212937" cy="199589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rgbClr val="000000"/>
                </a:solidFill>
              </a:rPr>
              <a:t>Data Validation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2574815-B18E-48EE-B192-B22351E75EB7}"/>
              </a:ext>
            </a:extLst>
          </p:cNvPr>
          <p:cNvSpPr/>
          <p:nvPr/>
        </p:nvSpPr>
        <p:spPr>
          <a:xfrm>
            <a:off x="2664795" y="1318997"/>
            <a:ext cx="1212911" cy="183225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rgbClr val="000000"/>
                </a:solidFill>
              </a:rPr>
              <a:t>Data </a:t>
            </a:r>
            <a:r>
              <a:rPr lang="fr-FR" sz="1000" dirty="0" err="1">
                <a:solidFill>
                  <a:srgbClr val="000000"/>
                </a:solidFill>
              </a:rPr>
              <a:t>Preparation</a:t>
            </a:r>
            <a:endParaRPr lang="fr-FR" sz="1000" dirty="0">
              <a:solidFill>
                <a:srgbClr val="000000"/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A4576EE7-5E71-43B0-A8FB-D25A13D5033B}"/>
              </a:ext>
            </a:extLst>
          </p:cNvPr>
          <p:cNvSpPr/>
          <p:nvPr/>
        </p:nvSpPr>
        <p:spPr>
          <a:xfrm>
            <a:off x="2673590" y="1601997"/>
            <a:ext cx="1197264" cy="172701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rgbClr val="000000"/>
                </a:solidFill>
              </a:rPr>
              <a:t>Model Training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A5EEFA37-D774-4A2D-8E2F-1BE8E4187FD4}"/>
              </a:ext>
            </a:extLst>
          </p:cNvPr>
          <p:cNvSpPr/>
          <p:nvPr/>
        </p:nvSpPr>
        <p:spPr>
          <a:xfrm>
            <a:off x="2673590" y="1892717"/>
            <a:ext cx="1197264" cy="1727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rgbClr val="000000"/>
                </a:solidFill>
              </a:rPr>
              <a:t>Model Evaluation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8E14127C-2B76-48FE-89D5-008347DE910C}"/>
              </a:ext>
            </a:extLst>
          </p:cNvPr>
          <p:cNvSpPr/>
          <p:nvPr/>
        </p:nvSpPr>
        <p:spPr>
          <a:xfrm>
            <a:off x="2680442" y="2170665"/>
            <a:ext cx="1190412" cy="172701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rgbClr val="000000"/>
                </a:solidFill>
              </a:rPr>
              <a:t>Model </a:t>
            </a:r>
            <a:r>
              <a:rPr lang="fr-FR" sz="1000" dirty="0" err="1">
                <a:solidFill>
                  <a:srgbClr val="000000"/>
                </a:solidFill>
              </a:rPr>
              <a:t>Register</a:t>
            </a:r>
            <a:endParaRPr lang="fr-FR" sz="1000" dirty="0">
              <a:solidFill>
                <a:srgbClr val="000000"/>
              </a:solidFill>
            </a:endParaRPr>
          </a:p>
        </p:txBody>
      </p:sp>
      <p:cxnSp>
        <p:nvCxnSpPr>
          <p:cNvPr id="50" name="Connecteur droit avec flèche 49">
            <a:extLst>
              <a:ext uri="{FF2B5EF4-FFF2-40B4-BE49-F238E27FC236}">
                <a16:creationId xmlns:a16="http://schemas.microsoft.com/office/drawing/2014/main" id="{207D1F71-976E-4259-9DF6-060045414958}"/>
              </a:ext>
            </a:extLst>
          </p:cNvPr>
          <p:cNvCxnSpPr>
            <a:cxnSpLocks/>
          </p:cNvCxnSpPr>
          <p:nvPr/>
        </p:nvCxnSpPr>
        <p:spPr>
          <a:xfrm>
            <a:off x="3262988" y="1215262"/>
            <a:ext cx="0" cy="8228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eur droit avec flèche 51">
            <a:extLst>
              <a:ext uri="{FF2B5EF4-FFF2-40B4-BE49-F238E27FC236}">
                <a16:creationId xmlns:a16="http://schemas.microsoft.com/office/drawing/2014/main" id="{24121BBE-2F3A-46C7-A6C8-0C4280298B4E}"/>
              </a:ext>
            </a:extLst>
          </p:cNvPr>
          <p:cNvCxnSpPr>
            <a:cxnSpLocks/>
          </p:cNvCxnSpPr>
          <p:nvPr/>
        </p:nvCxnSpPr>
        <p:spPr>
          <a:xfrm>
            <a:off x="3267745" y="1491496"/>
            <a:ext cx="0" cy="8228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eur droit avec flèche 52">
            <a:extLst>
              <a:ext uri="{FF2B5EF4-FFF2-40B4-BE49-F238E27FC236}">
                <a16:creationId xmlns:a16="http://schemas.microsoft.com/office/drawing/2014/main" id="{DA42DC71-1438-44E4-B467-2EDEB07EE0D6}"/>
              </a:ext>
            </a:extLst>
          </p:cNvPr>
          <p:cNvCxnSpPr>
            <a:cxnSpLocks/>
          </p:cNvCxnSpPr>
          <p:nvPr/>
        </p:nvCxnSpPr>
        <p:spPr>
          <a:xfrm>
            <a:off x="3272514" y="1761322"/>
            <a:ext cx="0" cy="8228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eur droit avec flèche 56">
            <a:extLst>
              <a:ext uri="{FF2B5EF4-FFF2-40B4-BE49-F238E27FC236}">
                <a16:creationId xmlns:a16="http://schemas.microsoft.com/office/drawing/2014/main" id="{EDE4866D-65CA-4F7E-AD2D-F4D34A8B5DBD}"/>
              </a:ext>
            </a:extLst>
          </p:cNvPr>
          <p:cNvCxnSpPr>
            <a:cxnSpLocks/>
          </p:cNvCxnSpPr>
          <p:nvPr/>
        </p:nvCxnSpPr>
        <p:spPr>
          <a:xfrm>
            <a:off x="3282034" y="2047074"/>
            <a:ext cx="0" cy="8228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VM symbol | Microsoft Azure Mono">
            <a:extLst>
              <a:ext uri="{FF2B5EF4-FFF2-40B4-BE49-F238E27FC236}">
                <a16:creationId xmlns:a16="http://schemas.microsoft.com/office/drawing/2014/main" id="{0D5C1D03-AD57-4904-A56F-E648CDF2A6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683" y="1602995"/>
            <a:ext cx="478855" cy="451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Azure DevOps Pipelines: Multi-Stage Pipelines">
            <a:extLst>
              <a:ext uri="{FF2B5EF4-FFF2-40B4-BE49-F238E27FC236}">
                <a16:creationId xmlns:a16="http://schemas.microsoft.com/office/drawing/2014/main" id="{3B470C06-5610-4E91-B21B-53661C71D2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1860" y="2825836"/>
            <a:ext cx="512308" cy="512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4" descr="VM symbol | Microsoft Azure Mono">
            <a:extLst>
              <a:ext uri="{FF2B5EF4-FFF2-40B4-BE49-F238E27FC236}">
                <a16:creationId xmlns:a16="http://schemas.microsoft.com/office/drawing/2014/main" id="{571D532E-2DEA-440F-82CD-49D1A713A1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760" y="2168232"/>
            <a:ext cx="478855" cy="451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0" name="Connecteur droit avec flèche 79">
            <a:extLst>
              <a:ext uri="{FF2B5EF4-FFF2-40B4-BE49-F238E27FC236}">
                <a16:creationId xmlns:a16="http://schemas.microsoft.com/office/drawing/2014/main" id="{60639B6A-446C-4986-A224-03017B81DD93}"/>
              </a:ext>
            </a:extLst>
          </p:cNvPr>
          <p:cNvCxnSpPr>
            <a:cxnSpLocks/>
            <a:stCxn id="2056" idx="3"/>
            <a:endCxn id="2" idx="1"/>
          </p:cNvCxnSpPr>
          <p:nvPr/>
        </p:nvCxnSpPr>
        <p:spPr>
          <a:xfrm flipV="1">
            <a:off x="2673590" y="3081990"/>
            <a:ext cx="408270" cy="251333"/>
          </a:xfrm>
          <a:prstGeom prst="straightConnector1">
            <a:avLst/>
          </a:prstGeom>
          <a:ln w="444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necteur droit avec flèche 82">
            <a:extLst>
              <a:ext uri="{FF2B5EF4-FFF2-40B4-BE49-F238E27FC236}">
                <a16:creationId xmlns:a16="http://schemas.microsoft.com/office/drawing/2014/main" id="{758F961C-4D52-4F86-B5AD-3620D50B790A}"/>
              </a:ext>
            </a:extLst>
          </p:cNvPr>
          <p:cNvCxnSpPr>
            <a:cxnSpLocks/>
            <a:stCxn id="2" idx="0"/>
            <a:endCxn id="42" idx="2"/>
          </p:cNvCxnSpPr>
          <p:nvPr/>
        </p:nvCxnSpPr>
        <p:spPr>
          <a:xfrm flipH="1" flipV="1">
            <a:off x="3332625" y="2502585"/>
            <a:ext cx="5389" cy="323251"/>
          </a:xfrm>
          <a:prstGeom prst="straightConnector1">
            <a:avLst/>
          </a:prstGeom>
          <a:ln w="444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itre 1">
            <a:extLst>
              <a:ext uri="{FF2B5EF4-FFF2-40B4-BE49-F238E27FC236}">
                <a16:creationId xmlns:a16="http://schemas.microsoft.com/office/drawing/2014/main" id="{6615257C-5215-466F-8D44-CFE1A469F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7412" y="6339563"/>
            <a:ext cx="3090439" cy="518437"/>
          </a:xfrm>
          <a:solidFill>
            <a:schemeClr val="tx1">
              <a:lumMod val="50000"/>
            </a:schemeClr>
          </a:solidFill>
        </p:spPr>
        <p:txBody>
          <a:bodyPr>
            <a:normAutofit/>
          </a:bodyPr>
          <a:lstStyle/>
          <a:p>
            <a:r>
              <a:rPr lang="fr-FR" sz="2800" dirty="0">
                <a:solidFill>
                  <a:schemeClr val="bg1"/>
                </a:solidFill>
              </a:rPr>
              <a:t>Production phase</a:t>
            </a:r>
          </a:p>
        </p:txBody>
      </p:sp>
      <p:cxnSp>
        <p:nvCxnSpPr>
          <p:cNvPr id="102" name="Connecteur droit avec flèche 101">
            <a:extLst>
              <a:ext uri="{FF2B5EF4-FFF2-40B4-BE49-F238E27FC236}">
                <a16:creationId xmlns:a16="http://schemas.microsoft.com/office/drawing/2014/main" id="{90AB71FF-96D3-45AF-8F43-429036334AE7}"/>
              </a:ext>
            </a:extLst>
          </p:cNvPr>
          <p:cNvCxnSpPr>
            <a:cxnSpLocks/>
            <a:stCxn id="55" idx="3"/>
            <a:endCxn id="2056" idx="1"/>
          </p:cNvCxnSpPr>
          <p:nvPr/>
        </p:nvCxnSpPr>
        <p:spPr>
          <a:xfrm>
            <a:off x="1000414" y="2394185"/>
            <a:ext cx="698982" cy="939138"/>
          </a:xfrm>
          <a:prstGeom prst="straightConnector1">
            <a:avLst/>
          </a:prstGeom>
          <a:ln w="444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onnecteur droit avec flèche 104">
            <a:extLst>
              <a:ext uri="{FF2B5EF4-FFF2-40B4-BE49-F238E27FC236}">
                <a16:creationId xmlns:a16="http://schemas.microsoft.com/office/drawing/2014/main" id="{4999762C-D726-4A6D-9D41-61F146899D0F}"/>
              </a:ext>
            </a:extLst>
          </p:cNvPr>
          <p:cNvCxnSpPr>
            <a:cxnSpLocks/>
            <a:stCxn id="55" idx="3"/>
            <a:endCxn id="64" idx="1"/>
          </p:cNvCxnSpPr>
          <p:nvPr/>
        </p:nvCxnSpPr>
        <p:spPr>
          <a:xfrm>
            <a:off x="1000414" y="2394185"/>
            <a:ext cx="691346" cy="0"/>
          </a:xfrm>
          <a:prstGeom prst="straightConnector1">
            <a:avLst/>
          </a:prstGeom>
          <a:ln w="444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Connecteur droit avec flèche 109">
            <a:extLst>
              <a:ext uri="{FF2B5EF4-FFF2-40B4-BE49-F238E27FC236}">
                <a16:creationId xmlns:a16="http://schemas.microsoft.com/office/drawing/2014/main" id="{B304BD50-1E95-453B-A5E9-C57A2C69B980}"/>
              </a:ext>
            </a:extLst>
          </p:cNvPr>
          <p:cNvCxnSpPr>
            <a:cxnSpLocks/>
            <a:stCxn id="54" idx="3"/>
            <a:endCxn id="1028" idx="1"/>
          </p:cNvCxnSpPr>
          <p:nvPr/>
        </p:nvCxnSpPr>
        <p:spPr>
          <a:xfrm>
            <a:off x="1009050" y="1827715"/>
            <a:ext cx="667633" cy="1233"/>
          </a:xfrm>
          <a:prstGeom prst="straightConnector1">
            <a:avLst/>
          </a:prstGeom>
          <a:ln w="444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Connecteur droit avec flèche 112">
            <a:extLst>
              <a:ext uri="{FF2B5EF4-FFF2-40B4-BE49-F238E27FC236}">
                <a16:creationId xmlns:a16="http://schemas.microsoft.com/office/drawing/2014/main" id="{25EB28E1-166E-4F66-AFE7-15CA63793B74}"/>
              </a:ext>
            </a:extLst>
          </p:cNvPr>
          <p:cNvCxnSpPr>
            <a:cxnSpLocks/>
            <a:stCxn id="54" idx="3"/>
            <a:endCxn id="2056" idx="1"/>
          </p:cNvCxnSpPr>
          <p:nvPr/>
        </p:nvCxnSpPr>
        <p:spPr>
          <a:xfrm>
            <a:off x="1009050" y="1827715"/>
            <a:ext cx="690346" cy="1505608"/>
          </a:xfrm>
          <a:prstGeom prst="straightConnector1">
            <a:avLst/>
          </a:prstGeom>
          <a:ln w="444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Connecteur droit avec flèche 115">
            <a:extLst>
              <a:ext uri="{FF2B5EF4-FFF2-40B4-BE49-F238E27FC236}">
                <a16:creationId xmlns:a16="http://schemas.microsoft.com/office/drawing/2014/main" id="{9C730AE2-20C2-4453-9CF7-DFB48671467D}"/>
              </a:ext>
            </a:extLst>
          </p:cNvPr>
          <p:cNvCxnSpPr>
            <a:cxnSpLocks/>
            <a:stCxn id="64" idx="3"/>
            <a:endCxn id="42" idx="1"/>
          </p:cNvCxnSpPr>
          <p:nvPr/>
        </p:nvCxnSpPr>
        <p:spPr>
          <a:xfrm flipV="1">
            <a:off x="2170615" y="1639324"/>
            <a:ext cx="326191" cy="754861"/>
          </a:xfrm>
          <a:prstGeom prst="straightConnector1">
            <a:avLst/>
          </a:prstGeom>
          <a:ln w="444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onnecteur droit avec flèche 121">
            <a:extLst>
              <a:ext uri="{FF2B5EF4-FFF2-40B4-BE49-F238E27FC236}">
                <a16:creationId xmlns:a16="http://schemas.microsoft.com/office/drawing/2014/main" id="{CA998869-8049-4FBF-8277-32F935D552AA}"/>
              </a:ext>
            </a:extLst>
          </p:cNvPr>
          <p:cNvCxnSpPr>
            <a:cxnSpLocks/>
            <a:stCxn id="1028" idx="3"/>
            <a:endCxn id="42" idx="1"/>
          </p:cNvCxnSpPr>
          <p:nvPr/>
        </p:nvCxnSpPr>
        <p:spPr>
          <a:xfrm flipV="1">
            <a:off x="2155538" y="1639324"/>
            <a:ext cx="341268" cy="189624"/>
          </a:xfrm>
          <a:prstGeom prst="straightConnector1">
            <a:avLst/>
          </a:prstGeom>
          <a:ln w="444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2" descr="Azure DevOps Pipelines: Multi-Stage Pipelines">
            <a:extLst>
              <a:ext uri="{FF2B5EF4-FFF2-40B4-BE49-F238E27FC236}">
                <a16:creationId xmlns:a16="http://schemas.microsoft.com/office/drawing/2014/main" id="{9C674033-6A49-47A9-9707-2681DD5993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154" y="3075152"/>
            <a:ext cx="512308" cy="512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5" name="Connecteur droit avec flèche 34">
            <a:extLst>
              <a:ext uri="{FF2B5EF4-FFF2-40B4-BE49-F238E27FC236}">
                <a16:creationId xmlns:a16="http://schemas.microsoft.com/office/drawing/2014/main" id="{C877670F-B64C-4ABB-8110-F4F44F031616}"/>
              </a:ext>
            </a:extLst>
          </p:cNvPr>
          <p:cNvCxnSpPr>
            <a:cxnSpLocks/>
            <a:stCxn id="2056" idx="3"/>
            <a:endCxn id="34" idx="1"/>
          </p:cNvCxnSpPr>
          <p:nvPr/>
        </p:nvCxnSpPr>
        <p:spPr>
          <a:xfrm flipV="1">
            <a:off x="2673590" y="3331306"/>
            <a:ext cx="1464564" cy="2017"/>
          </a:xfrm>
          <a:prstGeom prst="straightConnector1">
            <a:avLst/>
          </a:prstGeom>
          <a:ln w="44450">
            <a:solidFill>
              <a:schemeClr val="accent6">
                <a:lumMod val="50000"/>
                <a:alpha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Picture 10" descr="Deploy Your Private Docker Registry as a Pod in Kubernetes | by Varun Kumar  G | The Startup | Medium">
            <a:extLst>
              <a:ext uri="{FF2B5EF4-FFF2-40B4-BE49-F238E27FC236}">
                <a16:creationId xmlns:a16="http://schemas.microsoft.com/office/drawing/2014/main" id="{E3287EE5-2AD9-406E-9467-43E989EBB1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436" t="9286" r="3461" b="8062"/>
          <a:stretch/>
        </p:blipFill>
        <p:spPr bwMode="auto">
          <a:xfrm>
            <a:off x="6377990" y="3069221"/>
            <a:ext cx="904875" cy="520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0" name="Connecteur droit avec flèche 39">
            <a:extLst>
              <a:ext uri="{FF2B5EF4-FFF2-40B4-BE49-F238E27FC236}">
                <a16:creationId xmlns:a16="http://schemas.microsoft.com/office/drawing/2014/main" id="{58207CE5-C83C-4029-80A0-5DD67887BBE0}"/>
              </a:ext>
            </a:extLst>
          </p:cNvPr>
          <p:cNvCxnSpPr>
            <a:cxnSpLocks/>
            <a:stCxn id="34" idx="3"/>
            <a:endCxn id="39" idx="1"/>
          </p:cNvCxnSpPr>
          <p:nvPr/>
        </p:nvCxnSpPr>
        <p:spPr>
          <a:xfrm flipV="1">
            <a:off x="4650462" y="3329230"/>
            <a:ext cx="1727528" cy="2076"/>
          </a:xfrm>
          <a:prstGeom prst="straightConnector1">
            <a:avLst/>
          </a:prstGeom>
          <a:ln w="44450">
            <a:solidFill>
              <a:schemeClr val="accent6">
                <a:lumMod val="50000"/>
                <a:alpha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ZoneTexte 15">
            <a:extLst>
              <a:ext uri="{FF2B5EF4-FFF2-40B4-BE49-F238E27FC236}">
                <a16:creationId xmlns:a16="http://schemas.microsoft.com/office/drawing/2014/main" id="{7747F973-0E03-4C8B-B51A-376D5133E97A}"/>
              </a:ext>
            </a:extLst>
          </p:cNvPr>
          <p:cNvSpPr txBox="1"/>
          <p:nvPr/>
        </p:nvSpPr>
        <p:spPr>
          <a:xfrm>
            <a:off x="6278660" y="3554662"/>
            <a:ext cx="107753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/>
              <a:t>Docker </a:t>
            </a:r>
            <a:r>
              <a:rPr lang="fr-FR" sz="1100" dirty="0" err="1"/>
              <a:t>registry</a:t>
            </a:r>
            <a:endParaRPr lang="fr-FR" sz="1100" dirty="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F612601A-A1A1-4F2F-9152-EB6E5CA88709}"/>
              </a:ext>
            </a:extLst>
          </p:cNvPr>
          <p:cNvSpPr/>
          <p:nvPr/>
        </p:nvSpPr>
        <p:spPr>
          <a:xfrm>
            <a:off x="9092827" y="1018972"/>
            <a:ext cx="2236388" cy="945047"/>
          </a:xfrm>
          <a:prstGeom prst="rect">
            <a:avLst/>
          </a:prstGeom>
          <a:noFill/>
          <a:ln w="57150">
            <a:solidFill>
              <a:srgbClr val="DB21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63" name="Picture 2" descr="OpenShift — Wikipédia">
            <a:extLst>
              <a:ext uri="{FF2B5EF4-FFF2-40B4-BE49-F238E27FC236}">
                <a16:creationId xmlns:a16="http://schemas.microsoft.com/office/drawing/2014/main" id="{0D07EB71-5FC3-407A-8C40-33A1DE3B9F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18596"/>
          <a:stretch/>
        </p:blipFill>
        <p:spPr bwMode="auto">
          <a:xfrm>
            <a:off x="9128431" y="1062750"/>
            <a:ext cx="351106" cy="305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6" name="ZoneTexte 65">
            <a:extLst>
              <a:ext uri="{FF2B5EF4-FFF2-40B4-BE49-F238E27FC236}">
                <a16:creationId xmlns:a16="http://schemas.microsoft.com/office/drawing/2014/main" id="{1F3C727E-FD15-4871-86F2-7880DD9A5A09}"/>
              </a:ext>
            </a:extLst>
          </p:cNvPr>
          <p:cNvSpPr txBox="1"/>
          <p:nvPr/>
        </p:nvSpPr>
        <p:spPr>
          <a:xfrm>
            <a:off x="9443197" y="1035794"/>
            <a:ext cx="14033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>
                <a:solidFill>
                  <a:srgbClr val="DB212E"/>
                </a:solidFill>
              </a:rPr>
              <a:t>OpenShift</a:t>
            </a:r>
            <a:r>
              <a:rPr lang="fr-FR" sz="1600" dirty="0">
                <a:solidFill>
                  <a:srgbClr val="DB212E"/>
                </a:solidFill>
              </a:rPr>
              <a:t> dev</a:t>
            </a:r>
          </a:p>
        </p:txBody>
      </p:sp>
      <p:pic>
        <p:nvPicPr>
          <p:cNvPr id="67" name="Picture 8">
            <a:extLst>
              <a:ext uri="{FF2B5EF4-FFF2-40B4-BE49-F238E27FC236}">
                <a16:creationId xmlns:a16="http://schemas.microsoft.com/office/drawing/2014/main" id="{84BCBB4E-7A78-4D17-9A92-85EDC9D3BE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0261" y="1901280"/>
            <a:ext cx="974194" cy="407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Image 69" descr="Une image contenant personne, homme, souriant, posant&#10;&#10;Description générée automatiquement">
            <a:extLst>
              <a:ext uri="{FF2B5EF4-FFF2-40B4-BE49-F238E27FC236}">
                <a16:creationId xmlns:a16="http://schemas.microsoft.com/office/drawing/2014/main" id="{6C535F34-0110-4996-A724-654530F6541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-2463"/>
          <a:stretch/>
        </p:blipFill>
        <p:spPr>
          <a:xfrm>
            <a:off x="6162592" y="797299"/>
            <a:ext cx="625853" cy="518437"/>
          </a:xfrm>
          <a:prstGeom prst="rect">
            <a:avLst/>
          </a:prstGeom>
        </p:spPr>
      </p:pic>
      <p:pic>
        <p:nvPicPr>
          <p:cNvPr id="3074" name="Picture 2" descr="Kubernetes hands on series: Pods. Pods are the smallest deployable units… |  by Rakesh Jain | Medium">
            <a:extLst>
              <a:ext uri="{FF2B5EF4-FFF2-40B4-BE49-F238E27FC236}">
                <a16:creationId xmlns:a16="http://schemas.microsoft.com/office/drawing/2014/main" id="{BE2DD8CC-BB1B-4FDD-A834-388C3CF67A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4778" y="1433869"/>
            <a:ext cx="337306" cy="328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2" descr="Kubernetes hands on series: Pods. Pods are the smallest deployable units… |  by Rakesh Jain | Medium">
            <a:extLst>
              <a:ext uri="{FF2B5EF4-FFF2-40B4-BE49-F238E27FC236}">
                <a16:creationId xmlns:a16="http://schemas.microsoft.com/office/drawing/2014/main" id="{E9BFCAAF-E143-45EA-96C3-5252950634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4070" y="1433870"/>
            <a:ext cx="337306" cy="328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2" descr="Kubernetes hands on series: Pods. Pods are the smallest deployable units… |  by Rakesh Jain | Medium">
            <a:extLst>
              <a:ext uri="{FF2B5EF4-FFF2-40B4-BE49-F238E27FC236}">
                <a16:creationId xmlns:a16="http://schemas.microsoft.com/office/drawing/2014/main" id="{5C5931A0-CEF9-4867-9C31-3E0E4A2FA6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6014" y="1433869"/>
            <a:ext cx="337306" cy="328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4" name="ZoneTexte 73">
            <a:extLst>
              <a:ext uri="{FF2B5EF4-FFF2-40B4-BE49-F238E27FC236}">
                <a16:creationId xmlns:a16="http://schemas.microsoft.com/office/drawing/2014/main" id="{AE0DDE34-5722-4CEB-B8BA-7770E609EA6D}"/>
              </a:ext>
            </a:extLst>
          </p:cNvPr>
          <p:cNvSpPr txBox="1"/>
          <p:nvPr/>
        </p:nvSpPr>
        <p:spPr>
          <a:xfrm>
            <a:off x="9450034" y="1733119"/>
            <a:ext cx="46679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>
                <a:solidFill>
                  <a:srgbClr val="326CE5"/>
                </a:solidFill>
              </a:rPr>
              <a:t>zoning</a:t>
            </a:r>
          </a:p>
        </p:txBody>
      </p:sp>
      <p:sp>
        <p:nvSpPr>
          <p:cNvPr id="75" name="ZoneTexte 74">
            <a:extLst>
              <a:ext uri="{FF2B5EF4-FFF2-40B4-BE49-F238E27FC236}">
                <a16:creationId xmlns:a16="http://schemas.microsoft.com/office/drawing/2014/main" id="{5707F3CB-7A38-4CF0-9DC8-8609DF44AC50}"/>
              </a:ext>
            </a:extLst>
          </p:cNvPr>
          <p:cNvSpPr txBox="1"/>
          <p:nvPr/>
        </p:nvSpPr>
        <p:spPr>
          <a:xfrm>
            <a:off x="10052058" y="1732635"/>
            <a:ext cx="31931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 err="1">
                <a:solidFill>
                  <a:srgbClr val="326CE5"/>
                </a:solidFill>
              </a:rPr>
              <a:t>ocr</a:t>
            </a:r>
            <a:endParaRPr lang="fr-FR" sz="800" dirty="0">
              <a:solidFill>
                <a:srgbClr val="326CE5"/>
              </a:solidFill>
            </a:endParaRPr>
          </a:p>
        </p:txBody>
      </p:sp>
      <p:sp>
        <p:nvSpPr>
          <p:cNvPr id="78" name="ZoneTexte 77">
            <a:extLst>
              <a:ext uri="{FF2B5EF4-FFF2-40B4-BE49-F238E27FC236}">
                <a16:creationId xmlns:a16="http://schemas.microsoft.com/office/drawing/2014/main" id="{CDEB7AB6-E132-476B-8B3F-34D824296FEE}"/>
              </a:ext>
            </a:extLst>
          </p:cNvPr>
          <p:cNvSpPr txBox="1"/>
          <p:nvPr/>
        </p:nvSpPr>
        <p:spPr>
          <a:xfrm>
            <a:off x="10394663" y="1732635"/>
            <a:ext cx="7216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 err="1">
                <a:solidFill>
                  <a:srgbClr val="326CE5"/>
                </a:solidFill>
              </a:rPr>
              <a:t>homography</a:t>
            </a:r>
            <a:endParaRPr lang="fr-FR" sz="800" dirty="0">
              <a:solidFill>
                <a:srgbClr val="326CE5"/>
              </a:solidFill>
            </a:endParaRPr>
          </a:p>
        </p:txBody>
      </p:sp>
      <p:cxnSp>
        <p:nvCxnSpPr>
          <p:cNvPr id="79" name="Connecteur droit avec flèche 78">
            <a:extLst>
              <a:ext uri="{FF2B5EF4-FFF2-40B4-BE49-F238E27FC236}">
                <a16:creationId xmlns:a16="http://schemas.microsoft.com/office/drawing/2014/main" id="{A20DA4AF-E973-430C-835D-4D73D341CFDF}"/>
              </a:ext>
            </a:extLst>
          </p:cNvPr>
          <p:cNvCxnSpPr>
            <a:cxnSpLocks/>
            <a:stCxn id="34" idx="0"/>
            <a:endCxn id="104" idx="3"/>
          </p:cNvCxnSpPr>
          <p:nvPr/>
        </p:nvCxnSpPr>
        <p:spPr>
          <a:xfrm flipV="1">
            <a:off x="4394308" y="2642645"/>
            <a:ext cx="2785" cy="432507"/>
          </a:xfrm>
          <a:prstGeom prst="straightConnector1">
            <a:avLst/>
          </a:prstGeom>
          <a:ln w="44450">
            <a:solidFill>
              <a:schemeClr val="accent6">
                <a:lumMod val="50000"/>
                <a:alpha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necteur droit avec flèche 81">
            <a:extLst>
              <a:ext uri="{FF2B5EF4-FFF2-40B4-BE49-F238E27FC236}">
                <a16:creationId xmlns:a16="http://schemas.microsoft.com/office/drawing/2014/main" id="{10D2AA67-E30D-4F88-B886-03D48D2CD9AC}"/>
              </a:ext>
            </a:extLst>
          </p:cNvPr>
          <p:cNvCxnSpPr>
            <a:cxnSpLocks/>
            <a:stCxn id="62" idx="1"/>
            <a:endCxn id="39" idx="3"/>
          </p:cNvCxnSpPr>
          <p:nvPr/>
        </p:nvCxnSpPr>
        <p:spPr>
          <a:xfrm flipH="1">
            <a:off x="7282865" y="1491496"/>
            <a:ext cx="1809962" cy="1837734"/>
          </a:xfrm>
          <a:prstGeom prst="straightConnector1">
            <a:avLst/>
          </a:prstGeom>
          <a:ln w="44450">
            <a:solidFill>
              <a:srgbClr val="7030A0">
                <a:alpha val="80000"/>
              </a:srgb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Connecteur droit avec flèche 90">
            <a:extLst>
              <a:ext uri="{FF2B5EF4-FFF2-40B4-BE49-F238E27FC236}">
                <a16:creationId xmlns:a16="http://schemas.microsoft.com/office/drawing/2014/main" id="{5A2E732D-963A-4FAA-91EE-6189426105D9}"/>
              </a:ext>
            </a:extLst>
          </p:cNvPr>
          <p:cNvCxnSpPr>
            <a:cxnSpLocks/>
            <a:stCxn id="70" idx="2"/>
            <a:endCxn id="67" idx="0"/>
          </p:cNvCxnSpPr>
          <p:nvPr/>
        </p:nvCxnSpPr>
        <p:spPr>
          <a:xfrm>
            <a:off x="6475519" y="1315736"/>
            <a:ext cx="301839" cy="585544"/>
          </a:xfrm>
          <a:prstGeom prst="straightConnector1">
            <a:avLst/>
          </a:prstGeom>
          <a:ln w="44450">
            <a:solidFill>
              <a:srgbClr val="7030A0">
                <a:alpha val="8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Cylindre 103">
            <a:extLst>
              <a:ext uri="{FF2B5EF4-FFF2-40B4-BE49-F238E27FC236}">
                <a16:creationId xmlns:a16="http://schemas.microsoft.com/office/drawing/2014/main" id="{FB8F0D81-38AE-4BA7-B6FC-070A66FA30C9}"/>
              </a:ext>
            </a:extLst>
          </p:cNvPr>
          <p:cNvSpPr/>
          <p:nvPr/>
        </p:nvSpPr>
        <p:spPr>
          <a:xfrm>
            <a:off x="4071623" y="1867809"/>
            <a:ext cx="650940" cy="774836"/>
          </a:xfrm>
          <a:prstGeom prst="can">
            <a:avLst/>
          </a:prstGeom>
          <a:solidFill>
            <a:srgbClr val="F2F2F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rgbClr val="000000"/>
                </a:solidFill>
              </a:rPr>
              <a:t>Model </a:t>
            </a:r>
            <a:r>
              <a:rPr lang="fr-FR" sz="1000" dirty="0" err="1">
                <a:solidFill>
                  <a:srgbClr val="000000"/>
                </a:solidFill>
              </a:rPr>
              <a:t>Registry</a:t>
            </a:r>
            <a:endParaRPr lang="fr-FR" sz="1000" dirty="0">
              <a:solidFill>
                <a:srgbClr val="000000"/>
              </a:solidFill>
            </a:endParaRPr>
          </a:p>
        </p:txBody>
      </p:sp>
      <p:cxnSp>
        <p:nvCxnSpPr>
          <p:cNvPr id="106" name="Connecteur droit avec flèche 105">
            <a:extLst>
              <a:ext uri="{FF2B5EF4-FFF2-40B4-BE49-F238E27FC236}">
                <a16:creationId xmlns:a16="http://schemas.microsoft.com/office/drawing/2014/main" id="{76E75ECF-C0CA-4F7A-896E-26DBAEE667B5}"/>
              </a:ext>
            </a:extLst>
          </p:cNvPr>
          <p:cNvCxnSpPr>
            <a:endCxn id="104" idx="2"/>
          </p:cNvCxnSpPr>
          <p:nvPr/>
        </p:nvCxnSpPr>
        <p:spPr>
          <a:xfrm flipV="1">
            <a:off x="3870854" y="2255227"/>
            <a:ext cx="200769" cy="1789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Connecteur droit avec flèche 106">
            <a:extLst>
              <a:ext uri="{FF2B5EF4-FFF2-40B4-BE49-F238E27FC236}">
                <a16:creationId xmlns:a16="http://schemas.microsoft.com/office/drawing/2014/main" id="{166F8678-BA67-456B-8D6E-DFE47F679FE3}"/>
              </a:ext>
            </a:extLst>
          </p:cNvPr>
          <p:cNvCxnSpPr>
            <a:cxnSpLocks/>
            <a:stCxn id="62" idx="1"/>
            <a:endCxn id="67" idx="3"/>
          </p:cNvCxnSpPr>
          <p:nvPr/>
        </p:nvCxnSpPr>
        <p:spPr>
          <a:xfrm flipH="1">
            <a:off x="7264455" y="1491496"/>
            <a:ext cx="1828372" cy="613375"/>
          </a:xfrm>
          <a:prstGeom prst="straightConnector1">
            <a:avLst/>
          </a:prstGeom>
          <a:ln w="44450">
            <a:solidFill>
              <a:srgbClr val="7030A0">
                <a:alpha val="80000"/>
              </a:srgb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9" name="Picture 2" descr="Salah CHADLI">
            <a:extLst>
              <a:ext uri="{FF2B5EF4-FFF2-40B4-BE49-F238E27FC236}">
                <a16:creationId xmlns:a16="http://schemas.microsoft.com/office/drawing/2014/main" id="{74862FAB-3827-4BC3-97AF-59F67229EE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945"/>
          <a:stretch/>
        </p:blipFill>
        <p:spPr bwMode="auto">
          <a:xfrm>
            <a:off x="6849696" y="784837"/>
            <a:ext cx="625853" cy="518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2" name="Connecteur droit avec flèche 111">
            <a:extLst>
              <a:ext uri="{FF2B5EF4-FFF2-40B4-BE49-F238E27FC236}">
                <a16:creationId xmlns:a16="http://schemas.microsoft.com/office/drawing/2014/main" id="{A1B32948-4880-4910-B70B-FE850425D0CD}"/>
              </a:ext>
            </a:extLst>
          </p:cNvPr>
          <p:cNvCxnSpPr>
            <a:cxnSpLocks/>
            <a:stCxn id="109" idx="2"/>
            <a:endCxn id="67" idx="0"/>
          </p:cNvCxnSpPr>
          <p:nvPr/>
        </p:nvCxnSpPr>
        <p:spPr>
          <a:xfrm flipH="1">
            <a:off x="6777358" y="1303274"/>
            <a:ext cx="385265" cy="598006"/>
          </a:xfrm>
          <a:prstGeom prst="straightConnector1">
            <a:avLst/>
          </a:prstGeom>
          <a:ln w="44450">
            <a:solidFill>
              <a:srgbClr val="7030A0">
                <a:alpha val="8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Rectangle 102">
            <a:extLst>
              <a:ext uri="{FF2B5EF4-FFF2-40B4-BE49-F238E27FC236}">
                <a16:creationId xmlns:a16="http://schemas.microsoft.com/office/drawing/2014/main" id="{666800EE-896A-408B-B854-42E550D51C63}"/>
              </a:ext>
            </a:extLst>
          </p:cNvPr>
          <p:cNvSpPr/>
          <p:nvPr/>
        </p:nvSpPr>
        <p:spPr>
          <a:xfrm>
            <a:off x="9092827" y="2204178"/>
            <a:ext cx="2236388" cy="945047"/>
          </a:xfrm>
          <a:prstGeom prst="rect">
            <a:avLst/>
          </a:prstGeom>
          <a:noFill/>
          <a:ln w="57150">
            <a:solidFill>
              <a:srgbClr val="DB21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08" name="Picture 2" descr="OpenShift — Wikipédia">
            <a:extLst>
              <a:ext uri="{FF2B5EF4-FFF2-40B4-BE49-F238E27FC236}">
                <a16:creationId xmlns:a16="http://schemas.microsoft.com/office/drawing/2014/main" id="{65CFDEA5-5AEF-47E2-AE68-D24C69A13C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18596"/>
          <a:stretch/>
        </p:blipFill>
        <p:spPr bwMode="auto">
          <a:xfrm>
            <a:off x="9128431" y="2247956"/>
            <a:ext cx="351106" cy="305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9" name="ZoneTexte 148">
            <a:extLst>
              <a:ext uri="{FF2B5EF4-FFF2-40B4-BE49-F238E27FC236}">
                <a16:creationId xmlns:a16="http://schemas.microsoft.com/office/drawing/2014/main" id="{BEABF414-8CFE-4390-9954-53685B782E2B}"/>
              </a:ext>
            </a:extLst>
          </p:cNvPr>
          <p:cNvSpPr txBox="1"/>
          <p:nvPr/>
        </p:nvSpPr>
        <p:spPr>
          <a:xfrm>
            <a:off x="9443197" y="2221000"/>
            <a:ext cx="13669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>
                <a:solidFill>
                  <a:srgbClr val="DB212E"/>
                </a:solidFill>
              </a:rPr>
              <a:t>OpenShift</a:t>
            </a:r>
            <a:r>
              <a:rPr lang="fr-FR" sz="1600" dirty="0">
                <a:solidFill>
                  <a:srgbClr val="DB212E"/>
                </a:solidFill>
              </a:rPr>
              <a:t> </a:t>
            </a:r>
            <a:r>
              <a:rPr lang="fr-FR" sz="1600" dirty="0" err="1">
                <a:solidFill>
                  <a:srgbClr val="DB212E"/>
                </a:solidFill>
              </a:rPr>
              <a:t>rec</a:t>
            </a:r>
            <a:endParaRPr lang="fr-FR" sz="1600" dirty="0">
              <a:solidFill>
                <a:srgbClr val="DB212E"/>
              </a:solidFill>
            </a:endParaRPr>
          </a:p>
        </p:txBody>
      </p:sp>
      <p:pic>
        <p:nvPicPr>
          <p:cNvPr id="150" name="Picture 2" descr="Kubernetes hands on series: Pods. Pods are the smallest deployable units… |  by Rakesh Jain | Medium">
            <a:extLst>
              <a:ext uri="{FF2B5EF4-FFF2-40B4-BE49-F238E27FC236}">
                <a16:creationId xmlns:a16="http://schemas.microsoft.com/office/drawing/2014/main" id="{8DBB83F4-2F42-4582-847E-580BC9DA41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4778" y="2619075"/>
            <a:ext cx="337306" cy="328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1" name="Picture 2" descr="Kubernetes hands on series: Pods. Pods are the smallest deployable units… |  by Rakesh Jain | Medium">
            <a:extLst>
              <a:ext uri="{FF2B5EF4-FFF2-40B4-BE49-F238E27FC236}">
                <a16:creationId xmlns:a16="http://schemas.microsoft.com/office/drawing/2014/main" id="{E0D9F8D4-C6CC-42E9-89D5-6BFF723D11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4070" y="2619076"/>
            <a:ext cx="337306" cy="328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2" name="Picture 2" descr="Kubernetes hands on series: Pods. Pods are the smallest deployable units… |  by Rakesh Jain | Medium">
            <a:extLst>
              <a:ext uri="{FF2B5EF4-FFF2-40B4-BE49-F238E27FC236}">
                <a16:creationId xmlns:a16="http://schemas.microsoft.com/office/drawing/2014/main" id="{8A5C2188-A545-444E-AD8A-4AFF6A5244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6014" y="2619075"/>
            <a:ext cx="337306" cy="328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3" name="ZoneTexte 152">
            <a:extLst>
              <a:ext uri="{FF2B5EF4-FFF2-40B4-BE49-F238E27FC236}">
                <a16:creationId xmlns:a16="http://schemas.microsoft.com/office/drawing/2014/main" id="{F0EF2778-5AFB-4F93-B841-6C28D5DC8FA9}"/>
              </a:ext>
            </a:extLst>
          </p:cNvPr>
          <p:cNvSpPr txBox="1"/>
          <p:nvPr/>
        </p:nvSpPr>
        <p:spPr>
          <a:xfrm>
            <a:off x="9450034" y="2907567"/>
            <a:ext cx="46679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>
                <a:solidFill>
                  <a:srgbClr val="326CE5"/>
                </a:solidFill>
              </a:rPr>
              <a:t>zoning</a:t>
            </a:r>
          </a:p>
        </p:txBody>
      </p:sp>
      <p:sp>
        <p:nvSpPr>
          <p:cNvPr id="154" name="ZoneTexte 153">
            <a:extLst>
              <a:ext uri="{FF2B5EF4-FFF2-40B4-BE49-F238E27FC236}">
                <a16:creationId xmlns:a16="http://schemas.microsoft.com/office/drawing/2014/main" id="{419829D6-D4E4-4CDC-9021-717B301C79C0}"/>
              </a:ext>
            </a:extLst>
          </p:cNvPr>
          <p:cNvSpPr txBox="1"/>
          <p:nvPr/>
        </p:nvSpPr>
        <p:spPr>
          <a:xfrm>
            <a:off x="10052058" y="2917841"/>
            <a:ext cx="31931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 err="1">
                <a:solidFill>
                  <a:srgbClr val="326CE5"/>
                </a:solidFill>
              </a:rPr>
              <a:t>ocr</a:t>
            </a:r>
            <a:endParaRPr lang="fr-FR" sz="800" dirty="0">
              <a:solidFill>
                <a:srgbClr val="326CE5"/>
              </a:solidFill>
            </a:endParaRPr>
          </a:p>
        </p:txBody>
      </p:sp>
      <p:sp>
        <p:nvSpPr>
          <p:cNvPr id="155" name="ZoneTexte 154">
            <a:extLst>
              <a:ext uri="{FF2B5EF4-FFF2-40B4-BE49-F238E27FC236}">
                <a16:creationId xmlns:a16="http://schemas.microsoft.com/office/drawing/2014/main" id="{B1EFCF15-C698-445F-BDD8-BB66A39AC1AB}"/>
              </a:ext>
            </a:extLst>
          </p:cNvPr>
          <p:cNvSpPr txBox="1"/>
          <p:nvPr/>
        </p:nvSpPr>
        <p:spPr>
          <a:xfrm>
            <a:off x="10394663" y="2917841"/>
            <a:ext cx="7216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 err="1">
                <a:solidFill>
                  <a:srgbClr val="326CE5"/>
                </a:solidFill>
              </a:rPr>
              <a:t>homography</a:t>
            </a:r>
            <a:endParaRPr lang="fr-FR" sz="800" dirty="0">
              <a:solidFill>
                <a:srgbClr val="326CE5"/>
              </a:solidFill>
            </a:endParaRPr>
          </a:p>
        </p:txBody>
      </p:sp>
      <p:pic>
        <p:nvPicPr>
          <p:cNvPr id="65" name="Graphique 8">
            <a:extLst>
              <a:ext uri="{FF2B5EF4-FFF2-40B4-BE49-F238E27FC236}">
                <a16:creationId xmlns:a16="http://schemas.microsoft.com/office/drawing/2014/main" id="{D33A529D-095A-8D42-BDCD-4F78C8A6D34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96850" y="6088895"/>
            <a:ext cx="520700" cy="52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5201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Azure Machine Learning">
            <a:extLst>
              <a:ext uri="{FF2B5EF4-FFF2-40B4-BE49-F238E27FC236}">
                <a16:creationId xmlns:a16="http://schemas.microsoft.com/office/drawing/2014/main" id="{DA5877A0-6920-4905-9EB7-24B3C48856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96" t="27459" r="37476" b="30796"/>
          <a:stretch/>
        </p:blipFill>
        <p:spPr bwMode="auto">
          <a:xfrm>
            <a:off x="1711706" y="342705"/>
            <a:ext cx="327488" cy="332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3251400-4037-44D5-BC02-2CD4B3383FF0}"/>
              </a:ext>
            </a:extLst>
          </p:cNvPr>
          <p:cNvSpPr/>
          <p:nvPr/>
        </p:nvSpPr>
        <p:spPr>
          <a:xfrm>
            <a:off x="1582647" y="282180"/>
            <a:ext cx="3390070" cy="2431228"/>
          </a:xfrm>
          <a:prstGeom prst="rect">
            <a:avLst/>
          </a:prstGeom>
          <a:noFill/>
          <a:ln w="57150">
            <a:solidFill>
              <a:srgbClr val="006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62C4"/>
              </a:solidFill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8C20B1CE-19F4-4AC9-BE37-990EDA292F62}"/>
              </a:ext>
            </a:extLst>
          </p:cNvPr>
          <p:cNvSpPr txBox="1"/>
          <p:nvPr/>
        </p:nvSpPr>
        <p:spPr>
          <a:xfrm>
            <a:off x="2039194" y="324417"/>
            <a:ext cx="12934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>
                <a:solidFill>
                  <a:srgbClr val="0062C4"/>
                </a:solidFill>
              </a:rPr>
              <a:t>AzureML</a:t>
            </a:r>
            <a:r>
              <a:rPr lang="fr-FR" sz="1600" dirty="0">
                <a:solidFill>
                  <a:srgbClr val="0062C4"/>
                </a:solidFill>
              </a:rPr>
              <a:t> dev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4FDC0E39-0C4A-4CCF-A813-7E5AE84946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396" y="3129732"/>
            <a:ext cx="974194" cy="407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2" descr="Salah CHADLI">
            <a:extLst>
              <a:ext uri="{FF2B5EF4-FFF2-40B4-BE49-F238E27FC236}">
                <a16:creationId xmlns:a16="http://schemas.microsoft.com/office/drawing/2014/main" id="{00FFCDA1-2CCC-45DE-8C66-4A8817D417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945"/>
          <a:stretch/>
        </p:blipFill>
        <p:spPr bwMode="auto">
          <a:xfrm>
            <a:off x="383197" y="1568496"/>
            <a:ext cx="625853" cy="518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Image 54" descr="Une image contenant personne, homme, souriant, posant&#10;&#10;Description générée automatiquement">
            <a:extLst>
              <a:ext uri="{FF2B5EF4-FFF2-40B4-BE49-F238E27FC236}">
                <a16:creationId xmlns:a16="http://schemas.microsoft.com/office/drawing/2014/main" id="{99BE0749-A0DC-45DA-951B-AC92F42E7F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4561" y="2134966"/>
            <a:ext cx="625853" cy="518437"/>
          </a:xfrm>
          <a:prstGeom prst="rect">
            <a:avLst/>
          </a:prstGeom>
        </p:spPr>
      </p:pic>
      <p:cxnSp>
        <p:nvCxnSpPr>
          <p:cNvPr id="68" name="Connecteur droit avec flèche 67">
            <a:extLst>
              <a:ext uri="{FF2B5EF4-FFF2-40B4-BE49-F238E27FC236}">
                <a16:creationId xmlns:a16="http://schemas.microsoft.com/office/drawing/2014/main" id="{CCFB36B7-8AFE-4A35-8FE6-DD937D3E5F73}"/>
              </a:ext>
            </a:extLst>
          </p:cNvPr>
          <p:cNvCxnSpPr>
            <a:cxnSpLocks/>
          </p:cNvCxnSpPr>
          <p:nvPr/>
        </p:nvCxnSpPr>
        <p:spPr>
          <a:xfrm flipH="1">
            <a:off x="15413647" y="3876886"/>
            <a:ext cx="1306106" cy="1989794"/>
          </a:xfrm>
          <a:prstGeom prst="straightConnector1">
            <a:avLst/>
          </a:prstGeom>
          <a:ln w="44450">
            <a:solidFill>
              <a:schemeClr val="accent6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B5279D6C-247B-46B7-A83F-92AC13F3E05A}"/>
              </a:ext>
            </a:extLst>
          </p:cNvPr>
          <p:cNvSpPr/>
          <p:nvPr/>
        </p:nvSpPr>
        <p:spPr>
          <a:xfrm>
            <a:off x="2496806" y="776062"/>
            <a:ext cx="1671637" cy="1726523"/>
          </a:xfrm>
          <a:prstGeom prst="rect">
            <a:avLst/>
          </a:prstGeom>
          <a:solidFill>
            <a:srgbClr val="3D6EFF"/>
          </a:solidFill>
          <a:ln>
            <a:solidFill>
              <a:srgbClr val="3D6E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fr-FR" sz="900" dirty="0" err="1">
                <a:solidFill>
                  <a:schemeClr val="bg1"/>
                </a:solidFill>
              </a:rPr>
              <a:t>Automated</a:t>
            </a:r>
            <a:r>
              <a:rPr lang="fr-FR" sz="900" dirty="0">
                <a:solidFill>
                  <a:schemeClr val="bg1"/>
                </a:solidFill>
              </a:rPr>
              <a:t> Training Pipeline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45120D6-D408-4ACD-A701-7B8B839BB846}"/>
              </a:ext>
            </a:extLst>
          </p:cNvPr>
          <p:cNvSpPr/>
          <p:nvPr/>
        </p:nvSpPr>
        <p:spPr>
          <a:xfrm>
            <a:off x="2657917" y="1032175"/>
            <a:ext cx="1212937" cy="199589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rgbClr val="000000"/>
                </a:solidFill>
              </a:rPr>
              <a:t>Data Validation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2574815-B18E-48EE-B192-B22351E75EB7}"/>
              </a:ext>
            </a:extLst>
          </p:cNvPr>
          <p:cNvSpPr/>
          <p:nvPr/>
        </p:nvSpPr>
        <p:spPr>
          <a:xfrm>
            <a:off x="2664795" y="1318997"/>
            <a:ext cx="1212911" cy="183225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rgbClr val="000000"/>
                </a:solidFill>
              </a:rPr>
              <a:t>Data </a:t>
            </a:r>
            <a:r>
              <a:rPr lang="fr-FR" sz="1000" dirty="0" err="1">
                <a:solidFill>
                  <a:srgbClr val="000000"/>
                </a:solidFill>
              </a:rPr>
              <a:t>Preparation</a:t>
            </a:r>
            <a:endParaRPr lang="fr-FR" sz="1000" dirty="0">
              <a:solidFill>
                <a:srgbClr val="000000"/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A4576EE7-5E71-43B0-A8FB-D25A13D5033B}"/>
              </a:ext>
            </a:extLst>
          </p:cNvPr>
          <p:cNvSpPr/>
          <p:nvPr/>
        </p:nvSpPr>
        <p:spPr>
          <a:xfrm>
            <a:off x="2673590" y="1601997"/>
            <a:ext cx="1197264" cy="172701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rgbClr val="000000"/>
                </a:solidFill>
              </a:rPr>
              <a:t>Model Training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A5EEFA37-D774-4A2D-8E2F-1BE8E4187FD4}"/>
              </a:ext>
            </a:extLst>
          </p:cNvPr>
          <p:cNvSpPr/>
          <p:nvPr/>
        </p:nvSpPr>
        <p:spPr>
          <a:xfrm>
            <a:off x="2673590" y="1892717"/>
            <a:ext cx="1197264" cy="1727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rgbClr val="000000"/>
                </a:solidFill>
              </a:rPr>
              <a:t>Model Evaluation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8E14127C-2B76-48FE-89D5-008347DE910C}"/>
              </a:ext>
            </a:extLst>
          </p:cNvPr>
          <p:cNvSpPr/>
          <p:nvPr/>
        </p:nvSpPr>
        <p:spPr>
          <a:xfrm>
            <a:off x="2680442" y="2170665"/>
            <a:ext cx="1190412" cy="172701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rgbClr val="000000"/>
                </a:solidFill>
              </a:rPr>
              <a:t>Model </a:t>
            </a:r>
            <a:r>
              <a:rPr lang="fr-FR" sz="1000" dirty="0" err="1">
                <a:solidFill>
                  <a:srgbClr val="000000"/>
                </a:solidFill>
              </a:rPr>
              <a:t>Register</a:t>
            </a:r>
            <a:endParaRPr lang="fr-FR" sz="1000" dirty="0">
              <a:solidFill>
                <a:srgbClr val="000000"/>
              </a:solidFill>
            </a:endParaRPr>
          </a:p>
        </p:txBody>
      </p:sp>
      <p:cxnSp>
        <p:nvCxnSpPr>
          <p:cNvPr id="50" name="Connecteur droit avec flèche 49">
            <a:extLst>
              <a:ext uri="{FF2B5EF4-FFF2-40B4-BE49-F238E27FC236}">
                <a16:creationId xmlns:a16="http://schemas.microsoft.com/office/drawing/2014/main" id="{207D1F71-976E-4259-9DF6-060045414958}"/>
              </a:ext>
            </a:extLst>
          </p:cNvPr>
          <p:cNvCxnSpPr>
            <a:cxnSpLocks/>
          </p:cNvCxnSpPr>
          <p:nvPr/>
        </p:nvCxnSpPr>
        <p:spPr>
          <a:xfrm>
            <a:off x="3262988" y="1215262"/>
            <a:ext cx="0" cy="8228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eur droit avec flèche 51">
            <a:extLst>
              <a:ext uri="{FF2B5EF4-FFF2-40B4-BE49-F238E27FC236}">
                <a16:creationId xmlns:a16="http://schemas.microsoft.com/office/drawing/2014/main" id="{24121BBE-2F3A-46C7-A6C8-0C4280298B4E}"/>
              </a:ext>
            </a:extLst>
          </p:cNvPr>
          <p:cNvCxnSpPr>
            <a:cxnSpLocks/>
          </p:cNvCxnSpPr>
          <p:nvPr/>
        </p:nvCxnSpPr>
        <p:spPr>
          <a:xfrm>
            <a:off x="3267745" y="1491496"/>
            <a:ext cx="0" cy="8228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eur droit avec flèche 52">
            <a:extLst>
              <a:ext uri="{FF2B5EF4-FFF2-40B4-BE49-F238E27FC236}">
                <a16:creationId xmlns:a16="http://schemas.microsoft.com/office/drawing/2014/main" id="{DA42DC71-1438-44E4-B467-2EDEB07EE0D6}"/>
              </a:ext>
            </a:extLst>
          </p:cNvPr>
          <p:cNvCxnSpPr>
            <a:cxnSpLocks/>
          </p:cNvCxnSpPr>
          <p:nvPr/>
        </p:nvCxnSpPr>
        <p:spPr>
          <a:xfrm>
            <a:off x="3272514" y="1761322"/>
            <a:ext cx="0" cy="8228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eur droit avec flèche 56">
            <a:extLst>
              <a:ext uri="{FF2B5EF4-FFF2-40B4-BE49-F238E27FC236}">
                <a16:creationId xmlns:a16="http://schemas.microsoft.com/office/drawing/2014/main" id="{EDE4866D-65CA-4F7E-AD2D-F4D34A8B5DBD}"/>
              </a:ext>
            </a:extLst>
          </p:cNvPr>
          <p:cNvCxnSpPr>
            <a:cxnSpLocks/>
          </p:cNvCxnSpPr>
          <p:nvPr/>
        </p:nvCxnSpPr>
        <p:spPr>
          <a:xfrm>
            <a:off x="3282034" y="2047074"/>
            <a:ext cx="0" cy="8228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VM symbol | Microsoft Azure Mono">
            <a:extLst>
              <a:ext uri="{FF2B5EF4-FFF2-40B4-BE49-F238E27FC236}">
                <a16:creationId xmlns:a16="http://schemas.microsoft.com/office/drawing/2014/main" id="{0D5C1D03-AD57-4904-A56F-E648CDF2A6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683" y="1602995"/>
            <a:ext cx="478855" cy="451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Azure DevOps Pipelines: Multi-Stage Pipelines">
            <a:extLst>
              <a:ext uri="{FF2B5EF4-FFF2-40B4-BE49-F238E27FC236}">
                <a16:creationId xmlns:a16="http://schemas.microsoft.com/office/drawing/2014/main" id="{3B470C06-5610-4E91-B21B-53661C71D2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1860" y="2825836"/>
            <a:ext cx="512308" cy="512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4" descr="VM symbol | Microsoft Azure Mono">
            <a:extLst>
              <a:ext uri="{FF2B5EF4-FFF2-40B4-BE49-F238E27FC236}">
                <a16:creationId xmlns:a16="http://schemas.microsoft.com/office/drawing/2014/main" id="{571D532E-2DEA-440F-82CD-49D1A713A1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760" y="2168232"/>
            <a:ext cx="478855" cy="451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0" name="Connecteur droit avec flèche 79">
            <a:extLst>
              <a:ext uri="{FF2B5EF4-FFF2-40B4-BE49-F238E27FC236}">
                <a16:creationId xmlns:a16="http://schemas.microsoft.com/office/drawing/2014/main" id="{60639B6A-446C-4986-A224-03017B81DD93}"/>
              </a:ext>
            </a:extLst>
          </p:cNvPr>
          <p:cNvCxnSpPr>
            <a:cxnSpLocks/>
            <a:stCxn id="2056" idx="3"/>
            <a:endCxn id="2" idx="1"/>
          </p:cNvCxnSpPr>
          <p:nvPr/>
        </p:nvCxnSpPr>
        <p:spPr>
          <a:xfrm flipV="1">
            <a:off x="2673590" y="3081990"/>
            <a:ext cx="408270" cy="251333"/>
          </a:xfrm>
          <a:prstGeom prst="straightConnector1">
            <a:avLst/>
          </a:prstGeom>
          <a:ln w="444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necteur droit avec flèche 82">
            <a:extLst>
              <a:ext uri="{FF2B5EF4-FFF2-40B4-BE49-F238E27FC236}">
                <a16:creationId xmlns:a16="http://schemas.microsoft.com/office/drawing/2014/main" id="{758F961C-4D52-4F86-B5AD-3620D50B790A}"/>
              </a:ext>
            </a:extLst>
          </p:cNvPr>
          <p:cNvCxnSpPr>
            <a:cxnSpLocks/>
            <a:stCxn id="2" idx="0"/>
            <a:endCxn id="42" idx="2"/>
          </p:cNvCxnSpPr>
          <p:nvPr/>
        </p:nvCxnSpPr>
        <p:spPr>
          <a:xfrm flipH="1" flipV="1">
            <a:off x="3332625" y="2502585"/>
            <a:ext cx="5389" cy="323251"/>
          </a:xfrm>
          <a:prstGeom prst="straightConnector1">
            <a:avLst/>
          </a:prstGeom>
          <a:ln w="444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itre 1">
            <a:extLst>
              <a:ext uri="{FF2B5EF4-FFF2-40B4-BE49-F238E27FC236}">
                <a16:creationId xmlns:a16="http://schemas.microsoft.com/office/drawing/2014/main" id="{6615257C-5215-466F-8D44-CFE1A469F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7412" y="6339563"/>
            <a:ext cx="3090439" cy="518437"/>
          </a:xfrm>
          <a:solidFill>
            <a:schemeClr val="tx1">
              <a:lumMod val="50000"/>
            </a:schemeClr>
          </a:solidFill>
        </p:spPr>
        <p:txBody>
          <a:bodyPr>
            <a:normAutofit/>
          </a:bodyPr>
          <a:lstStyle/>
          <a:p>
            <a:r>
              <a:rPr lang="fr-FR" sz="2800" dirty="0">
                <a:solidFill>
                  <a:schemeClr val="bg1"/>
                </a:solidFill>
              </a:rPr>
              <a:t>Production phase</a:t>
            </a:r>
          </a:p>
        </p:txBody>
      </p:sp>
      <p:cxnSp>
        <p:nvCxnSpPr>
          <p:cNvPr id="102" name="Connecteur droit avec flèche 101">
            <a:extLst>
              <a:ext uri="{FF2B5EF4-FFF2-40B4-BE49-F238E27FC236}">
                <a16:creationId xmlns:a16="http://schemas.microsoft.com/office/drawing/2014/main" id="{90AB71FF-96D3-45AF-8F43-429036334AE7}"/>
              </a:ext>
            </a:extLst>
          </p:cNvPr>
          <p:cNvCxnSpPr>
            <a:cxnSpLocks/>
            <a:stCxn id="55" idx="3"/>
            <a:endCxn id="2056" idx="1"/>
          </p:cNvCxnSpPr>
          <p:nvPr/>
        </p:nvCxnSpPr>
        <p:spPr>
          <a:xfrm>
            <a:off x="1000414" y="2394185"/>
            <a:ext cx="698982" cy="939138"/>
          </a:xfrm>
          <a:prstGeom prst="straightConnector1">
            <a:avLst/>
          </a:prstGeom>
          <a:ln w="444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onnecteur droit avec flèche 104">
            <a:extLst>
              <a:ext uri="{FF2B5EF4-FFF2-40B4-BE49-F238E27FC236}">
                <a16:creationId xmlns:a16="http://schemas.microsoft.com/office/drawing/2014/main" id="{4999762C-D726-4A6D-9D41-61F146899D0F}"/>
              </a:ext>
            </a:extLst>
          </p:cNvPr>
          <p:cNvCxnSpPr>
            <a:cxnSpLocks/>
            <a:stCxn id="55" idx="3"/>
            <a:endCxn id="64" idx="1"/>
          </p:cNvCxnSpPr>
          <p:nvPr/>
        </p:nvCxnSpPr>
        <p:spPr>
          <a:xfrm>
            <a:off x="1000414" y="2394185"/>
            <a:ext cx="691346" cy="0"/>
          </a:xfrm>
          <a:prstGeom prst="straightConnector1">
            <a:avLst/>
          </a:prstGeom>
          <a:ln w="444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Connecteur droit avec flèche 109">
            <a:extLst>
              <a:ext uri="{FF2B5EF4-FFF2-40B4-BE49-F238E27FC236}">
                <a16:creationId xmlns:a16="http://schemas.microsoft.com/office/drawing/2014/main" id="{B304BD50-1E95-453B-A5E9-C57A2C69B980}"/>
              </a:ext>
            </a:extLst>
          </p:cNvPr>
          <p:cNvCxnSpPr>
            <a:cxnSpLocks/>
            <a:stCxn id="54" idx="3"/>
            <a:endCxn id="1028" idx="1"/>
          </p:cNvCxnSpPr>
          <p:nvPr/>
        </p:nvCxnSpPr>
        <p:spPr>
          <a:xfrm>
            <a:off x="1009050" y="1827715"/>
            <a:ext cx="667633" cy="1233"/>
          </a:xfrm>
          <a:prstGeom prst="straightConnector1">
            <a:avLst/>
          </a:prstGeom>
          <a:ln w="444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Connecteur droit avec flèche 112">
            <a:extLst>
              <a:ext uri="{FF2B5EF4-FFF2-40B4-BE49-F238E27FC236}">
                <a16:creationId xmlns:a16="http://schemas.microsoft.com/office/drawing/2014/main" id="{25EB28E1-166E-4F66-AFE7-15CA63793B74}"/>
              </a:ext>
            </a:extLst>
          </p:cNvPr>
          <p:cNvCxnSpPr>
            <a:cxnSpLocks/>
            <a:stCxn id="54" idx="3"/>
            <a:endCxn id="2056" idx="1"/>
          </p:cNvCxnSpPr>
          <p:nvPr/>
        </p:nvCxnSpPr>
        <p:spPr>
          <a:xfrm>
            <a:off x="1009050" y="1827715"/>
            <a:ext cx="690346" cy="1505608"/>
          </a:xfrm>
          <a:prstGeom prst="straightConnector1">
            <a:avLst/>
          </a:prstGeom>
          <a:ln w="444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Connecteur droit avec flèche 115">
            <a:extLst>
              <a:ext uri="{FF2B5EF4-FFF2-40B4-BE49-F238E27FC236}">
                <a16:creationId xmlns:a16="http://schemas.microsoft.com/office/drawing/2014/main" id="{9C730AE2-20C2-4453-9CF7-DFB48671467D}"/>
              </a:ext>
            </a:extLst>
          </p:cNvPr>
          <p:cNvCxnSpPr>
            <a:cxnSpLocks/>
            <a:stCxn id="64" idx="3"/>
            <a:endCxn id="42" idx="1"/>
          </p:cNvCxnSpPr>
          <p:nvPr/>
        </p:nvCxnSpPr>
        <p:spPr>
          <a:xfrm flipV="1">
            <a:off x="2170615" y="1639324"/>
            <a:ext cx="326191" cy="754861"/>
          </a:xfrm>
          <a:prstGeom prst="straightConnector1">
            <a:avLst/>
          </a:prstGeom>
          <a:ln w="444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onnecteur droit avec flèche 121">
            <a:extLst>
              <a:ext uri="{FF2B5EF4-FFF2-40B4-BE49-F238E27FC236}">
                <a16:creationId xmlns:a16="http://schemas.microsoft.com/office/drawing/2014/main" id="{CA998869-8049-4FBF-8277-32F935D552AA}"/>
              </a:ext>
            </a:extLst>
          </p:cNvPr>
          <p:cNvCxnSpPr>
            <a:cxnSpLocks/>
            <a:stCxn id="1028" idx="3"/>
            <a:endCxn id="42" idx="1"/>
          </p:cNvCxnSpPr>
          <p:nvPr/>
        </p:nvCxnSpPr>
        <p:spPr>
          <a:xfrm flipV="1">
            <a:off x="2155538" y="1639324"/>
            <a:ext cx="341268" cy="189624"/>
          </a:xfrm>
          <a:prstGeom prst="straightConnector1">
            <a:avLst/>
          </a:prstGeom>
          <a:ln w="444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2" descr="Azure DevOps Pipelines: Multi-Stage Pipelines">
            <a:extLst>
              <a:ext uri="{FF2B5EF4-FFF2-40B4-BE49-F238E27FC236}">
                <a16:creationId xmlns:a16="http://schemas.microsoft.com/office/drawing/2014/main" id="{9C674033-6A49-47A9-9707-2681DD5993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154" y="3075152"/>
            <a:ext cx="512308" cy="512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5" name="Connecteur droit avec flèche 34">
            <a:extLst>
              <a:ext uri="{FF2B5EF4-FFF2-40B4-BE49-F238E27FC236}">
                <a16:creationId xmlns:a16="http://schemas.microsoft.com/office/drawing/2014/main" id="{C877670F-B64C-4ABB-8110-F4F44F031616}"/>
              </a:ext>
            </a:extLst>
          </p:cNvPr>
          <p:cNvCxnSpPr>
            <a:cxnSpLocks/>
            <a:stCxn id="2056" idx="3"/>
            <a:endCxn id="34" idx="1"/>
          </p:cNvCxnSpPr>
          <p:nvPr/>
        </p:nvCxnSpPr>
        <p:spPr>
          <a:xfrm flipV="1">
            <a:off x="2673590" y="3331306"/>
            <a:ext cx="1464564" cy="2017"/>
          </a:xfrm>
          <a:prstGeom prst="straightConnector1">
            <a:avLst/>
          </a:prstGeom>
          <a:ln w="44450">
            <a:solidFill>
              <a:schemeClr val="accent6">
                <a:lumMod val="50000"/>
                <a:alpha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Picture 10" descr="Deploy Your Private Docker Registry as a Pod in Kubernetes | by Varun Kumar  G | The Startup | Medium">
            <a:extLst>
              <a:ext uri="{FF2B5EF4-FFF2-40B4-BE49-F238E27FC236}">
                <a16:creationId xmlns:a16="http://schemas.microsoft.com/office/drawing/2014/main" id="{E3287EE5-2AD9-406E-9467-43E989EBB1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436" t="9286" r="3461" b="8062"/>
          <a:stretch/>
        </p:blipFill>
        <p:spPr bwMode="auto">
          <a:xfrm>
            <a:off x="6377990" y="3069221"/>
            <a:ext cx="904875" cy="520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0" name="Connecteur droit avec flèche 39">
            <a:extLst>
              <a:ext uri="{FF2B5EF4-FFF2-40B4-BE49-F238E27FC236}">
                <a16:creationId xmlns:a16="http://schemas.microsoft.com/office/drawing/2014/main" id="{58207CE5-C83C-4029-80A0-5DD67887BBE0}"/>
              </a:ext>
            </a:extLst>
          </p:cNvPr>
          <p:cNvCxnSpPr>
            <a:cxnSpLocks/>
            <a:stCxn id="34" idx="3"/>
            <a:endCxn id="39" idx="1"/>
          </p:cNvCxnSpPr>
          <p:nvPr/>
        </p:nvCxnSpPr>
        <p:spPr>
          <a:xfrm flipV="1">
            <a:off x="4650462" y="3329230"/>
            <a:ext cx="1727528" cy="2076"/>
          </a:xfrm>
          <a:prstGeom prst="straightConnector1">
            <a:avLst/>
          </a:prstGeom>
          <a:ln w="44450">
            <a:solidFill>
              <a:schemeClr val="accent6">
                <a:lumMod val="50000"/>
                <a:alpha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ZoneTexte 15">
            <a:extLst>
              <a:ext uri="{FF2B5EF4-FFF2-40B4-BE49-F238E27FC236}">
                <a16:creationId xmlns:a16="http://schemas.microsoft.com/office/drawing/2014/main" id="{7747F973-0E03-4C8B-B51A-376D5133E97A}"/>
              </a:ext>
            </a:extLst>
          </p:cNvPr>
          <p:cNvSpPr txBox="1"/>
          <p:nvPr/>
        </p:nvSpPr>
        <p:spPr>
          <a:xfrm>
            <a:off x="6278660" y="3554662"/>
            <a:ext cx="107753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/>
              <a:t>Docker </a:t>
            </a:r>
            <a:r>
              <a:rPr lang="fr-FR" sz="1100" dirty="0" err="1"/>
              <a:t>registry</a:t>
            </a:r>
            <a:endParaRPr lang="fr-FR" sz="1100" dirty="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F612601A-A1A1-4F2F-9152-EB6E5CA88709}"/>
              </a:ext>
            </a:extLst>
          </p:cNvPr>
          <p:cNvSpPr/>
          <p:nvPr/>
        </p:nvSpPr>
        <p:spPr>
          <a:xfrm>
            <a:off x="9092827" y="1018972"/>
            <a:ext cx="2236388" cy="945047"/>
          </a:xfrm>
          <a:prstGeom prst="rect">
            <a:avLst/>
          </a:prstGeom>
          <a:noFill/>
          <a:ln w="57150">
            <a:solidFill>
              <a:srgbClr val="DB21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63" name="Picture 2" descr="OpenShift — Wikipédia">
            <a:extLst>
              <a:ext uri="{FF2B5EF4-FFF2-40B4-BE49-F238E27FC236}">
                <a16:creationId xmlns:a16="http://schemas.microsoft.com/office/drawing/2014/main" id="{0D07EB71-5FC3-407A-8C40-33A1DE3B9F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18596"/>
          <a:stretch/>
        </p:blipFill>
        <p:spPr bwMode="auto">
          <a:xfrm>
            <a:off x="9128431" y="1062750"/>
            <a:ext cx="351106" cy="305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6" name="ZoneTexte 65">
            <a:extLst>
              <a:ext uri="{FF2B5EF4-FFF2-40B4-BE49-F238E27FC236}">
                <a16:creationId xmlns:a16="http://schemas.microsoft.com/office/drawing/2014/main" id="{1F3C727E-FD15-4871-86F2-7880DD9A5A09}"/>
              </a:ext>
            </a:extLst>
          </p:cNvPr>
          <p:cNvSpPr txBox="1"/>
          <p:nvPr/>
        </p:nvSpPr>
        <p:spPr>
          <a:xfrm>
            <a:off x="9443197" y="1035794"/>
            <a:ext cx="14033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>
                <a:solidFill>
                  <a:srgbClr val="DB212E"/>
                </a:solidFill>
              </a:rPr>
              <a:t>OpenShift</a:t>
            </a:r>
            <a:r>
              <a:rPr lang="fr-FR" sz="1600" dirty="0">
                <a:solidFill>
                  <a:srgbClr val="DB212E"/>
                </a:solidFill>
              </a:rPr>
              <a:t> dev</a:t>
            </a:r>
          </a:p>
        </p:txBody>
      </p:sp>
      <p:pic>
        <p:nvPicPr>
          <p:cNvPr id="67" name="Picture 8">
            <a:extLst>
              <a:ext uri="{FF2B5EF4-FFF2-40B4-BE49-F238E27FC236}">
                <a16:creationId xmlns:a16="http://schemas.microsoft.com/office/drawing/2014/main" id="{84BCBB4E-7A78-4D17-9A92-85EDC9D3BE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0261" y="1901280"/>
            <a:ext cx="974194" cy="407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Image 69" descr="Une image contenant personne, homme, souriant, posant&#10;&#10;Description générée automatiquement">
            <a:extLst>
              <a:ext uri="{FF2B5EF4-FFF2-40B4-BE49-F238E27FC236}">
                <a16:creationId xmlns:a16="http://schemas.microsoft.com/office/drawing/2014/main" id="{6C535F34-0110-4996-A724-654530F6541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-2463"/>
          <a:stretch/>
        </p:blipFill>
        <p:spPr>
          <a:xfrm>
            <a:off x="6162592" y="797299"/>
            <a:ext cx="625853" cy="518437"/>
          </a:xfrm>
          <a:prstGeom prst="rect">
            <a:avLst/>
          </a:prstGeom>
        </p:spPr>
      </p:pic>
      <p:pic>
        <p:nvPicPr>
          <p:cNvPr id="3074" name="Picture 2" descr="Kubernetes hands on series: Pods. Pods are the smallest deployable units… |  by Rakesh Jain | Medium">
            <a:extLst>
              <a:ext uri="{FF2B5EF4-FFF2-40B4-BE49-F238E27FC236}">
                <a16:creationId xmlns:a16="http://schemas.microsoft.com/office/drawing/2014/main" id="{BE2DD8CC-BB1B-4FDD-A834-388C3CF67A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4778" y="1433869"/>
            <a:ext cx="337306" cy="328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2" descr="Kubernetes hands on series: Pods. Pods are the smallest deployable units… |  by Rakesh Jain | Medium">
            <a:extLst>
              <a:ext uri="{FF2B5EF4-FFF2-40B4-BE49-F238E27FC236}">
                <a16:creationId xmlns:a16="http://schemas.microsoft.com/office/drawing/2014/main" id="{E9BFCAAF-E143-45EA-96C3-5252950634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4070" y="1433870"/>
            <a:ext cx="337306" cy="328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2" descr="Kubernetes hands on series: Pods. Pods are the smallest deployable units… |  by Rakesh Jain | Medium">
            <a:extLst>
              <a:ext uri="{FF2B5EF4-FFF2-40B4-BE49-F238E27FC236}">
                <a16:creationId xmlns:a16="http://schemas.microsoft.com/office/drawing/2014/main" id="{5C5931A0-CEF9-4867-9C31-3E0E4A2FA6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6014" y="1433869"/>
            <a:ext cx="337306" cy="328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4" name="ZoneTexte 73">
            <a:extLst>
              <a:ext uri="{FF2B5EF4-FFF2-40B4-BE49-F238E27FC236}">
                <a16:creationId xmlns:a16="http://schemas.microsoft.com/office/drawing/2014/main" id="{AE0DDE34-5722-4CEB-B8BA-7770E609EA6D}"/>
              </a:ext>
            </a:extLst>
          </p:cNvPr>
          <p:cNvSpPr txBox="1"/>
          <p:nvPr/>
        </p:nvSpPr>
        <p:spPr>
          <a:xfrm>
            <a:off x="9450034" y="1733119"/>
            <a:ext cx="46679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>
                <a:solidFill>
                  <a:srgbClr val="326CE5"/>
                </a:solidFill>
              </a:rPr>
              <a:t>zoning</a:t>
            </a:r>
          </a:p>
        </p:txBody>
      </p:sp>
      <p:sp>
        <p:nvSpPr>
          <p:cNvPr id="75" name="ZoneTexte 74">
            <a:extLst>
              <a:ext uri="{FF2B5EF4-FFF2-40B4-BE49-F238E27FC236}">
                <a16:creationId xmlns:a16="http://schemas.microsoft.com/office/drawing/2014/main" id="{5707F3CB-7A38-4CF0-9DC8-8609DF44AC50}"/>
              </a:ext>
            </a:extLst>
          </p:cNvPr>
          <p:cNvSpPr txBox="1"/>
          <p:nvPr/>
        </p:nvSpPr>
        <p:spPr>
          <a:xfrm>
            <a:off x="10052058" y="1732635"/>
            <a:ext cx="31931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 err="1">
                <a:solidFill>
                  <a:srgbClr val="326CE5"/>
                </a:solidFill>
              </a:rPr>
              <a:t>ocr</a:t>
            </a:r>
            <a:endParaRPr lang="fr-FR" sz="800" dirty="0">
              <a:solidFill>
                <a:srgbClr val="326CE5"/>
              </a:solidFill>
            </a:endParaRPr>
          </a:p>
        </p:txBody>
      </p:sp>
      <p:sp>
        <p:nvSpPr>
          <p:cNvPr id="78" name="ZoneTexte 77">
            <a:extLst>
              <a:ext uri="{FF2B5EF4-FFF2-40B4-BE49-F238E27FC236}">
                <a16:creationId xmlns:a16="http://schemas.microsoft.com/office/drawing/2014/main" id="{CDEB7AB6-E132-476B-8B3F-34D824296FEE}"/>
              </a:ext>
            </a:extLst>
          </p:cNvPr>
          <p:cNvSpPr txBox="1"/>
          <p:nvPr/>
        </p:nvSpPr>
        <p:spPr>
          <a:xfrm>
            <a:off x="10394663" y="1732635"/>
            <a:ext cx="7216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 err="1">
                <a:solidFill>
                  <a:srgbClr val="326CE5"/>
                </a:solidFill>
              </a:rPr>
              <a:t>homography</a:t>
            </a:r>
            <a:endParaRPr lang="fr-FR" sz="800" dirty="0">
              <a:solidFill>
                <a:srgbClr val="326CE5"/>
              </a:solidFill>
            </a:endParaRPr>
          </a:p>
        </p:txBody>
      </p:sp>
      <p:cxnSp>
        <p:nvCxnSpPr>
          <p:cNvPr id="79" name="Connecteur droit avec flèche 78">
            <a:extLst>
              <a:ext uri="{FF2B5EF4-FFF2-40B4-BE49-F238E27FC236}">
                <a16:creationId xmlns:a16="http://schemas.microsoft.com/office/drawing/2014/main" id="{A20DA4AF-E973-430C-835D-4D73D341CFDF}"/>
              </a:ext>
            </a:extLst>
          </p:cNvPr>
          <p:cNvCxnSpPr>
            <a:cxnSpLocks/>
            <a:stCxn id="34" idx="0"/>
            <a:endCxn id="104" idx="3"/>
          </p:cNvCxnSpPr>
          <p:nvPr/>
        </p:nvCxnSpPr>
        <p:spPr>
          <a:xfrm flipV="1">
            <a:off x="4394308" y="2642645"/>
            <a:ext cx="2785" cy="432507"/>
          </a:xfrm>
          <a:prstGeom prst="straightConnector1">
            <a:avLst/>
          </a:prstGeom>
          <a:ln w="44450">
            <a:solidFill>
              <a:schemeClr val="accent6">
                <a:lumMod val="50000"/>
                <a:alpha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necteur droit avec flèche 81">
            <a:extLst>
              <a:ext uri="{FF2B5EF4-FFF2-40B4-BE49-F238E27FC236}">
                <a16:creationId xmlns:a16="http://schemas.microsoft.com/office/drawing/2014/main" id="{10D2AA67-E30D-4F88-B886-03D48D2CD9AC}"/>
              </a:ext>
            </a:extLst>
          </p:cNvPr>
          <p:cNvCxnSpPr>
            <a:cxnSpLocks/>
            <a:stCxn id="56" idx="1"/>
            <a:endCxn id="39" idx="3"/>
          </p:cNvCxnSpPr>
          <p:nvPr/>
        </p:nvCxnSpPr>
        <p:spPr>
          <a:xfrm flipH="1">
            <a:off x="7282865" y="2676702"/>
            <a:ext cx="1809962" cy="652528"/>
          </a:xfrm>
          <a:prstGeom prst="straightConnector1">
            <a:avLst/>
          </a:prstGeom>
          <a:ln w="44450">
            <a:solidFill>
              <a:srgbClr val="7030A0">
                <a:alpha val="80000"/>
              </a:srgb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Connecteur droit avec flèche 90">
            <a:extLst>
              <a:ext uri="{FF2B5EF4-FFF2-40B4-BE49-F238E27FC236}">
                <a16:creationId xmlns:a16="http://schemas.microsoft.com/office/drawing/2014/main" id="{5A2E732D-963A-4FAA-91EE-6189426105D9}"/>
              </a:ext>
            </a:extLst>
          </p:cNvPr>
          <p:cNvCxnSpPr>
            <a:cxnSpLocks/>
            <a:stCxn id="70" idx="2"/>
            <a:endCxn id="67" idx="0"/>
          </p:cNvCxnSpPr>
          <p:nvPr/>
        </p:nvCxnSpPr>
        <p:spPr>
          <a:xfrm>
            <a:off x="6475519" y="1315736"/>
            <a:ext cx="301839" cy="585544"/>
          </a:xfrm>
          <a:prstGeom prst="straightConnector1">
            <a:avLst/>
          </a:prstGeom>
          <a:ln w="44450">
            <a:solidFill>
              <a:srgbClr val="7030A0">
                <a:alpha val="8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Cylindre 103">
            <a:extLst>
              <a:ext uri="{FF2B5EF4-FFF2-40B4-BE49-F238E27FC236}">
                <a16:creationId xmlns:a16="http://schemas.microsoft.com/office/drawing/2014/main" id="{FB8F0D81-38AE-4BA7-B6FC-070A66FA30C9}"/>
              </a:ext>
            </a:extLst>
          </p:cNvPr>
          <p:cNvSpPr/>
          <p:nvPr/>
        </p:nvSpPr>
        <p:spPr>
          <a:xfrm>
            <a:off x="4071623" y="1867809"/>
            <a:ext cx="650940" cy="774836"/>
          </a:xfrm>
          <a:prstGeom prst="can">
            <a:avLst/>
          </a:prstGeom>
          <a:solidFill>
            <a:srgbClr val="F2F2F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rgbClr val="000000"/>
                </a:solidFill>
              </a:rPr>
              <a:t>Model </a:t>
            </a:r>
            <a:r>
              <a:rPr lang="fr-FR" sz="1000" dirty="0" err="1">
                <a:solidFill>
                  <a:srgbClr val="000000"/>
                </a:solidFill>
              </a:rPr>
              <a:t>Registry</a:t>
            </a:r>
            <a:endParaRPr lang="fr-FR" sz="1000" dirty="0">
              <a:solidFill>
                <a:srgbClr val="000000"/>
              </a:solidFill>
            </a:endParaRPr>
          </a:p>
        </p:txBody>
      </p:sp>
      <p:cxnSp>
        <p:nvCxnSpPr>
          <p:cNvPr id="106" name="Connecteur droit avec flèche 105">
            <a:extLst>
              <a:ext uri="{FF2B5EF4-FFF2-40B4-BE49-F238E27FC236}">
                <a16:creationId xmlns:a16="http://schemas.microsoft.com/office/drawing/2014/main" id="{76E75ECF-C0CA-4F7A-896E-26DBAEE667B5}"/>
              </a:ext>
            </a:extLst>
          </p:cNvPr>
          <p:cNvCxnSpPr>
            <a:endCxn id="104" idx="2"/>
          </p:cNvCxnSpPr>
          <p:nvPr/>
        </p:nvCxnSpPr>
        <p:spPr>
          <a:xfrm flipV="1">
            <a:off x="3870854" y="2255227"/>
            <a:ext cx="200769" cy="1789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Connecteur droit avec flèche 106">
            <a:extLst>
              <a:ext uri="{FF2B5EF4-FFF2-40B4-BE49-F238E27FC236}">
                <a16:creationId xmlns:a16="http://schemas.microsoft.com/office/drawing/2014/main" id="{166F8678-BA67-456B-8D6E-DFE47F679FE3}"/>
              </a:ext>
            </a:extLst>
          </p:cNvPr>
          <p:cNvCxnSpPr>
            <a:cxnSpLocks/>
            <a:stCxn id="56" idx="1"/>
            <a:endCxn id="67" idx="3"/>
          </p:cNvCxnSpPr>
          <p:nvPr/>
        </p:nvCxnSpPr>
        <p:spPr>
          <a:xfrm flipH="1" flipV="1">
            <a:off x="7264455" y="2104871"/>
            <a:ext cx="1828372" cy="571831"/>
          </a:xfrm>
          <a:prstGeom prst="straightConnector1">
            <a:avLst/>
          </a:prstGeom>
          <a:ln w="44450">
            <a:solidFill>
              <a:srgbClr val="7030A0">
                <a:alpha val="80000"/>
              </a:srgb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9" name="Picture 2" descr="Salah CHADLI">
            <a:extLst>
              <a:ext uri="{FF2B5EF4-FFF2-40B4-BE49-F238E27FC236}">
                <a16:creationId xmlns:a16="http://schemas.microsoft.com/office/drawing/2014/main" id="{74862FAB-3827-4BC3-97AF-59F67229EE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945"/>
          <a:stretch/>
        </p:blipFill>
        <p:spPr bwMode="auto">
          <a:xfrm>
            <a:off x="6849696" y="784837"/>
            <a:ext cx="625853" cy="518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2" name="Connecteur droit avec flèche 111">
            <a:extLst>
              <a:ext uri="{FF2B5EF4-FFF2-40B4-BE49-F238E27FC236}">
                <a16:creationId xmlns:a16="http://schemas.microsoft.com/office/drawing/2014/main" id="{A1B32948-4880-4910-B70B-FE850425D0CD}"/>
              </a:ext>
            </a:extLst>
          </p:cNvPr>
          <p:cNvCxnSpPr>
            <a:cxnSpLocks/>
            <a:stCxn id="109" idx="2"/>
            <a:endCxn id="67" idx="0"/>
          </p:cNvCxnSpPr>
          <p:nvPr/>
        </p:nvCxnSpPr>
        <p:spPr>
          <a:xfrm flipH="1">
            <a:off x="6777358" y="1303274"/>
            <a:ext cx="385265" cy="598006"/>
          </a:xfrm>
          <a:prstGeom prst="straightConnector1">
            <a:avLst/>
          </a:prstGeom>
          <a:ln w="44450">
            <a:solidFill>
              <a:srgbClr val="7030A0">
                <a:alpha val="8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CB9A21A7-C30B-4B64-BAC1-A0294480159B}"/>
              </a:ext>
            </a:extLst>
          </p:cNvPr>
          <p:cNvSpPr/>
          <p:nvPr/>
        </p:nvSpPr>
        <p:spPr>
          <a:xfrm>
            <a:off x="9092827" y="2204178"/>
            <a:ext cx="2236388" cy="945047"/>
          </a:xfrm>
          <a:prstGeom prst="rect">
            <a:avLst/>
          </a:prstGeom>
          <a:noFill/>
          <a:ln w="57150">
            <a:solidFill>
              <a:srgbClr val="DB21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58" name="Picture 2" descr="OpenShift — Wikipédia">
            <a:extLst>
              <a:ext uri="{FF2B5EF4-FFF2-40B4-BE49-F238E27FC236}">
                <a16:creationId xmlns:a16="http://schemas.microsoft.com/office/drawing/2014/main" id="{2164E41B-6E42-46F3-92FE-8394A26DBF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18596"/>
          <a:stretch/>
        </p:blipFill>
        <p:spPr bwMode="auto">
          <a:xfrm>
            <a:off x="9128431" y="2247956"/>
            <a:ext cx="351106" cy="305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ZoneTexte 58">
            <a:extLst>
              <a:ext uri="{FF2B5EF4-FFF2-40B4-BE49-F238E27FC236}">
                <a16:creationId xmlns:a16="http://schemas.microsoft.com/office/drawing/2014/main" id="{321AAB02-FCF8-4B96-9BCC-2137B75CB486}"/>
              </a:ext>
            </a:extLst>
          </p:cNvPr>
          <p:cNvSpPr txBox="1"/>
          <p:nvPr/>
        </p:nvSpPr>
        <p:spPr>
          <a:xfrm>
            <a:off x="9443197" y="2221000"/>
            <a:ext cx="13669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>
                <a:solidFill>
                  <a:srgbClr val="DB212E"/>
                </a:solidFill>
              </a:rPr>
              <a:t>OpenShift</a:t>
            </a:r>
            <a:r>
              <a:rPr lang="fr-FR" sz="1600" dirty="0">
                <a:solidFill>
                  <a:srgbClr val="DB212E"/>
                </a:solidFill>
              </a:rPr>
              <a:t> </a:t>
            </a:r>
            <a:r>
              <a:rPr lang="fr-FR" sz="1600" dirty="0" err="1">
                <a:solidFill>
                  <a:srgbClr val="DB212E"/>
                </a:solidFill>
              </a:rPr>
              <a:t>rec</a:t>
            </a:r>
            <a:endParaRPr lang="fr-FR" sz="1600" dirty="0">
              <a:solidFill>
                <a:srgbClr val="DB212E"/>
              </a:solidFill>
            </a:endParaRPr>
          </a:p>
        </p:txBody>
      </p:sp>
      <p:pic>
        <p:nvPicPr>
          <p:cNvPr id="60" name="Picture 2" descr="Kubernetes hands on series: Pods. Pods are the smallest deployable units… |  by Rakesh Jain | Medium">
            <a:extLst>
              <a:ext uri="{FF2B5EF4-FFF2-40B4-BE49-F238E27FC236}">
                <a16:creationId xmlns:a16="http://schemas.microsoft.com/office/drawing/2014/main" id="{C692A71E-2389-4CA7-9567-28DCDFA581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4778" y="2619075"/>
            <a:ext cx="337306" cy="328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 descr="Kubernetes hands on series: Pods. Pods are the smallest deployable units… |  by Rakesh Jain | Medium">
            <a:extLst>
              <a:ext uri="{FF2B5EF4-FFF2-40B4-BE49-F238E27FC236}">
                <a16:creationId xmlns:a16="http://schemas.microsoft.com/office/drawing/2014/main" id="{28F4218E-2AA8-44E3-9E3E-BCE6D32986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4070" y="2619076"/>
            <a:ext cx="337306" cy="328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2" descr="Kubernetes hands on series: Pods. Pods are the smallest deployable units… |  by Rakesh Jain | Medium">
            <a:extLst>
              <a:ext uri="{FF2B5EF4-FFF2-40B4-BE49-F238E27FC236}">
                <a16:creationId xmlns:a16="http://schemas.microsoft.com/office/drawing/2014/main" id="{55731569-6CE3-42D4-861A-FF66FAAF9B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6014" y="2619075"/>
            <a:ext cx="337306" cy="328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ZoneTexte 68">
            <a:extLst>
              <a:ext uri="{FF2B5EF4-FFF2-40B4-BE49-F238E27FC236}">
                <a16:creationId xmlns:a16="http://schemas.microsoft.com/office/drawing/2014/main" id="{061606CD-ADAD-47F3-BE85-E998028F1A23}"/>
              </a:ext>
            </a:extLst>
          </p:cNvPr>
          <p:cNvSpPr txBox="1"/>
          <p:nvPr/>
        </p:nvSpPr>
        <p:spPr>
          <a:xfrm>
            <a:off x="9450034" y="2907567"/>
            <a:ext cx="46679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>
                <a:solidFill>
                  <a:srgbClr val="326CE5"/>
                </a:solidFill>
              </a:rPr>
              <a:t>zoning</a:t>
            </a:r>
          </a:p>
        </p:txBody>
      </p:sp>
      <p:sp>
        <p:nvSpPr>
          <p:cNvPr id="71" name="ZoneTexte 70">
            <a:extLst>
              <a:ext uri="{FF2B5EF4-FFF2-40B4-BE49-F238E27FC236}">
                <a16:creationId xmlns:a16="http://schemas.microsoft.com/office/drawing/2014/main" id="{092204FF-F8BE-49C7-985F-0E37D32A4E5E}"/>
              </a:ext>
            </a:extLst>
          </p:cNvPr>
          <p:cNvSpPr txBox="1"/>
          <p:nvPr/>
        </p:nvSpPr>
        <p:spPr>
          <a:xfrm>
            <a:off x="10052058" y="2917841"/>
            <a:ext cx="31931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 err="1">
                <a:solidFill>
                  <a:srgbClr val="326CE5"/>
                </a:solidFill>
              </a:rPr>
              <a:t>ocr</a:t>
            </a:r>
            <a:endParaRPr lang="fr-FR" sz="800" dirty="0">
              <a:solidFill>
                <a:srgbClr val="326CE5"/>
              </a:solidFill>
            </a:endParaRPr>
          </a:p>
        </p:txBody>
      </p:sp>
      <p:sp>
        <p:nvSpPr>
          <p:cNvPr id="76" name="ZoneTexte 75">
            <a:extLst>
              <a:ext uri="{FF2B5EF4-FFF2-40B4-BE49-F238E27FC236}">
                <a16:creationId xmlns:a16="http://schemas.microsoft.com/office/drawing/2014/main" id="{F4030B4C-6F65-46F6-9ED3-8A140695B19B}"/>
              </a:ext>
            </a:extLst>
          </p:cNvPr>
          <p:cNvSpPr txBox="1"/>
          <p:nvPr/>
        </p:nvSpPr>
        <p:spPr>
          <a:xfrm>
            <a:off x="10394663" y="2917841"/>
            <a:ext cx="7216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 err="1">
                <a:solidFill>
                  <a:srgbClr val="326CE5"/>
                </a:solidFill>
              </a:rPr>
              <a:t>homography</a:t>
            </a:r>
            <a:endParaRPr lang="fr-FR" sz="800" dirty="0">
              <a:solidFill>
                <a:srgbClr val="326CE5"/>
              </a:solidFill>
            </a:endParaRPr>
          </a:p>
        </p:txBody>
      </p:sp>
      <p:pic>
        <p:nvPicPr>
          <p:cNvPr id="77" name="Graphique 8">
            <a:extLst>
              <a:ext uri="{FF2B5EF4-FFF2-40B4-BE49-F238E27FC236}">
                <a16:creationId xmlns:a16="http://schemas.microsoft.com/office/drawing/2014/main" id="{F839ACA7-72E6-8946-BE31-B7BF28D1A7D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96850" y="6088895"/>
            <a:ext cx="520700" cy="52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7614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Azure Machine Learning">
            <a:extLst>
              <a:ext uri="{FF2B5EF4-FFF2-40B4-BE49-F238E27FC236}">
                <a16:creationId xmlns:a16="http://schemas.microsoft.com/office/drawing/2014/main" id="{DA5877A0-6920-4905-9EB7-24B3C48856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96" t="27459" r="37476" b="30796"/>
          <a:stretch/>
        </p:blipFill>
        <p:spPr bwMode="auto">
          <a:xfrm>
            <a:off x="1711706" y="342705"/>
            <a:ext cx="327488" cy="332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3251400-4037-44D5-BC02-2CD4B3383FF0}"/>
              </a:ext>
            </a:extLst>
          </p:cNvPr>
          <p:cNvSpPr/>
          <p:nvPr/>
        </p:nvSpPr>
        <p:spPr>
          <a:xfrm>
            <a:off x="1582647" y="282180"/>
            <a:ext cx="3390070" cy="2431228"/>
          </a:xfrm>
          <a:prstGeom prst="rect">
            <a:avLst/>
          </a:prstGeom>
          <a:noFill/>
          <a:ln w="57150">
            <a:solidFill>
              <a:srgbClr val="006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62C4"/>
              </a:solidFill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8C20B1CE-19F4-4AC9-BE37-990EDA292F62}"/>
              </a:ext>
            </a:extLst>
          </p:cNvPr>
          <p:cNvSpPr txBox="1"/>
          <p:nvPr/>
        </p:nvSpPr>
        <p:spPr>
          <a:xfrm>
            <a:off x="1964922" y="324400"/>
            <a:ext cx="12934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>
                <a:solidFill>
                  <a:srgbClr val="0062C4"/>
                </a:solidFill>
              </a:rPr>
              <a:t>AzureML</a:t>
            </a:r>
            <a:r>
              <a:rPr lang="fr-FR" sz="1600" dirty="0">
                <a:solidFill>
                  <a:srgbClr val="0062C4"/>
                </a:solidFill>
              </a:rPr>
              <a:t> dev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4FDC0E39-0C4A-4CCF-A813-7E5AE84946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396" y="3129732"/>
            <a:ext cx="974194" cy="407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2" descr="Salah CHADLI">
            <a:extLst>
              <a:ext uri="{FF2B5EF4-FFF2-40B4-BE49-F238E27FC236}">
                <a16:creationId xmlns:a16="http://schemas.microsoft.com/office/drawing/2014/main" id="{00FFCDA1-2CCC-45DE-8C66-4A8817D417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945"/>
          <a:stretch/>
        </p:blipFill>
        <p:spPr bwMode="auto">
          <a:xfrm>
            <a:off x="383197" y="1568496"/>
            <a:ext cx="625853" cy="518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Image 54" descr="Une image contenant personne, homme, souriant, posant&#10;&#10;Description générée automatiquement">
            <a:extLst>
              <a:ext uri="{FF2B5EF4-FFF2-40B4-BE49-F238E27FC236}">
                <a16:creationId xmlns:a16="http://schemas.microsoft.com/office/drawing/2014/main" id="{99BE0749-A0DC-45DA-951B-AC92F42E7F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4561" y="2134966"/>
            <a:ext cx="625853" cy="518437"/>
          </a:xfrm>
          <a:prstGeom prst="rect">
            <a:avLst/>
          </a:prstGeom>
        </p:spPr>
      </p:pic>
      <p:cxnSp>
        <p:nvCxnSpPr>
          <p:cNvPr id="68" name="Connecteur droit avec flèche 67">
            <a:extLst>
              <a:ext uri="{FF2B5EF4-FFF2-40B4-BE49-F238E27FC236}">
                <a16:creationId xmlns:a16="http://schemas.microsoft.com/office/drawing/2014/main" id="{CCFB36B7-8AFE-4A35-8FE6-DD937D3E5F73}"/>
              </a:ext>
            </a:extLst>
          </p:cNvPr>
          <p:cNvCxnSpPr>
            <a:cxnSpLocks/>
          </p:cNvCxnSpPr>
          <p:nvPr/>
        </p:nvCxnSpPr>
        <p:spPr>
          <a:xfrm flipH="1">
            <a:off x="15413647" y="3876886"/>
            <a:ext cx="1306106" cy="1989794"/>
          </a:xfrm>
          <a:prstGeom prst="straightConnector1">
            <a:avLst/>
          </a:prstGeom>
          <a:ln w="44450">
            <a:solidFill>
              <a:schemeClr val="accent6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B5279D6C-247B-46B7-A83F-92AC13F3E05A}"/>
              </a:ext>
            </a:extLst>
          </p:cNvPr>
          <p:cNvSpPr/>
          <p:nvPr/>
        </p:nvSpPr>
        <p:spPr>
          <a:xfrm>
            <a:off x="2496806" y="776062"/>
            <a:ext cx="1671637" cy="1726523"/>
          </a:xfrm>
          <a:prstGeom prst="rect">
            <a:avLst/>
          </a:prstGeom>
          <a:solidFill>
            <a:srgbClr val="3D6EFF"/>
          </a:solidFill>
          <a:ln>
            <a:solidFill>
              <a:srgbClr val="3D6E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fr-FR" sz="900" dirty="0" err="1">
                <a:solidFill>
                  <a:schemeClr val="bg1"/>
                </a:solidFill>
              </a:rPr>
              <a:t>Automated</a:t>
            </a:r>
            <a:r>
              <a:rPr lang="fr-FR" sz="900" dirty="0">
                <a:solidFill>
                  <a:schemeClr val="bg1"/>
                </a:solidFill>
              </a:rPr>
              <a:t> Training Pipeline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45120D6-D408-4ACD-A701-7B8B839BB846}"/>
              </a:ext>
            </a:extLst>
          </p:cNvPr>
          <p:cNvSpPr/>
          <p:nvPr/>
        </p:nvSpPr>
        <p:spPr>
          <a:xfrm>
            <a:off x="2657917" y="1032175"/>
            <a:ext cx="1212937" cy="199589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rgbClr val="000000"/>
                </a:solidFill>
              </a:rPr>
              <a:t>Data Validation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2574815-B18E-48EE-B192-B22351E75EB7}"/>
              </a:ext>
            </a:extLst>
          </p:cNvPr>
          <p:cNvSpPr/>
          <p:nvPr/>
        </p:nvSpPr>
        <p:spPr>
          <a:xfrm>
            <a:off x="2664795" y="1318997"/>
            <a:ext cx="1212911" cy="183225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rgbClr val="000000"/>
                </a:solidFill>
              </a:rPr>
              <a:t>Data </a:t>
            </a:r>
            <a:r>
              <a:rPr lang="fr-FR" sz="1000" dirty="0" err="1">
                <a:solidFill>
                  <a:srgbClr val="000000"/>
                </a:solidFill>
              </a:rPr>
              <a:t>Preparation</a:t>
            </a:r>
            <a:endParaRPr lang="fr-FR" sz="1000" dirty="0">
              <a:solidFill>
                <a:srgbClr val="000000"/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A4576EE7-5E71-43B0-A8FB-D25A13D5033B}"/>
              </a:ext>
            </a:extLst>
          </p:cNvPr>
          <p:cNvSpPr/>
          <p:nvPr/>
        </p:nvSpPr>
        <p:spPr>
          <a:xfrm>
            <a:off x="2673590" y="1601997"/>
            <a:ext cx="1197264" cy="172701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rgbClr val="000000"/>
                </a:solidFill>
              </a:rPr>
              <a:t>Model Training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A5EEFA37-D774-4A2D-8E2F-1BE8E4187FD4}"/>
              </a:ext>
            </a:extLst>
          </p:cNvPr>
          <p:cNvSpPr/>
          <p:nvPr/>
        </p:nvSpPr>
        <p:spPr>
          <a:xfrm>
            <a:off x="2673590" y="1892717"/>
            <a:ext cx="1197264" cy="1727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rgbClr val="000000"/>
                </a:solidFill>
              </a:rPr>
              <a:t>Model Evaluation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8E14127C-2B76-48FE-89D5-008347DE910C}"/>
              </a:ext>
            </a:extLst>
          </p:cNvPr>
          <p:cNvSpPr/>
          <p:nvPr/>
        </p:nvSpPr>
        <p:spPr>
          <a:xfrm>
            <a:off x="2680442" y="2170665"/>
            <a:ext cx="1190412" cy="172701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rgbClr val="000000"/>
                </a:solidFill>
              </a:rPr>
              <a:t>Model </a:t>
            </a:r>
            <a:r>
              <a:rPr lang="fr-FR" sz="1000" dirty="0" err="1">
                <a:solidFill>
                  <a:srgbClr val="000000"/>
                </a:solidFill>
              </a:rPr>
              <a:t>Register</a:t>
            </a:r>
            <a:endParaRPr lang="fr-FR" sz="1000" dirty="0">
              <a:solidFill>
                <a:srgbClr val="000000"/>
              </a:solidFill>
            </a:endParaRPr>
          </a:p>
        </p:txBody>
      </p:sp>
      <p:cxnSp>
        <p:nvCxnSpPr>
          <p:cNvPr id="50" name="Connecteur droit avec flèche 49">
            <a:extLst>
              <a:ext uri="{FF2B5EF4-FFF2-40B4-BE49-F238E27FC236}">
                <a16:creationId xmlns:a16="http://schemas.microsoft.com/office/drawing/2014/main" id="{207D1F71-976E-4259-9DF6-060045414958}"/>
              </a:ext>
            </a:extLst>
          </p:cNvPr>
          <p:cNvCxnSpPr>
            <a:cxnSpLocks/>
          </p:cNvCxnSpPr>
          <p:nvPr/>
        </p:nvCxnSpPr>
        <p:spPr>
          <a:xfrm>
            <a:off x="3262988" y="1215262"/>
            <a:ext cx="0" cy="8228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eur droit avec flèche 51">
            <a:extLst>
              <a:ext uri="{FF2B5EF4-FFF2-40B4-BE49-F238E27FC236}">
                <a16:creationId xmlns:a16="http://schemas.microsoft.com/office/drawing/2014/main" id="{24121BBE-2F3A-46C7-A6C8-0C4280298B4E}"/>
              </a:ext>
            </a:extLst>
          </p:cNvPr>
          <p:cNvCxnSpPr>
            <a:cxnSpLocks/>
          </p:cNvCxnSpPr>
          <p:nvPr/>
        </p:nvCxnSpPr>
        <p:spPr>
          <a:xfrm>
            <a:off x="3267745" y="1491496"/>
            <a:ext cx="0" cy="8228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eur droit avec flèche 52">
            <a:extLst>
              <a:ext uri="{FF2B5EF4-FFF2-40B4-BE49-F238E27FC236}">
                <a16:creationId xmlns:a16="http://schemas.microsoft.com/office/drawing/2014/main" id="{DA42DC71-1438-44E4-B467-2EDEB07EE0D6}"/>
              </a:ext>
            </a:extLst>
          </p:cNvPr>
          <p:cNvCxnSpPr>
            <a:cxnSpLocks/>
          </p:cNvCxnSpPr>
          <p:nvPr/>
        </p:nvCxnSpPr>
        <p:spPr>
          <a:xfrm>
            <a:off x="3272514" y="1761322"/>
            <a:ext cx="0" cy="8228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eur droit avec flèche 56">
            <a:extLst>
              <a:ext uri="{FF2B5EF4-FFF2-40B4-BE49-F238E27FC236}">
                <a16:creationId xmlns:a16="http://schemas.microsoft.com/office/drawing/2014/main" id="{EDE4866D-65CA-4F7E-AD2D-F4D34A8B5DBD}"/>
              </a:ext>
            </a:extLst>
          </p:cNvPr>
          <p:cNvCxnSpPr>
            <a:cxnSpLocks/>
          </p:cNvCxnSpPr>
          <p:nvPr/>
        </p:nvCxnSpPr>
        <p:spPr>
          <a:xfrm>
            <a:off x="3282034" y="2047074"/>
            <a:ext cx="0" cy="8228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VM symbol | Microsoft Azure Mono">
            <a:extLst>
              <a:ext uri="{FF2B5EF4-FFF2-40B4-BE49-F238E27FC236}">
                <a16:creationId xmlns:a16="http://schemas.microsoft.com/office/drawing/2014/main" id="{0D5C1D03-AD57-4904-A56F-E648CDF2A6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683" y="1602995"/>
            <a:ext cx="478855" cy="451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4" descr="VM symbol | Microsoft Azure Mono">
            <a:extLst>
              <a:ext uri="{FF2B5EF4-FFF2-40B4-BE49-F238E27FC236}">
                <a16:creationId xmlns:a16="http://schemas.microsoft.com/office/drawing/2014/main" id="{571D532E-2DEA-440F-82CD-49D1A713A1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760" y="2168232"/>
            <a:ext cx="478855" cy="451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4" name="Titre 1">
            <a:extLst>
              <a:ext uri="{FF2B5EF4-FFF2-40B4-BE49-F238E27FC236}">
                <a16:creationId xmlns:a16="http://schemas.microsoft.com/office/drawing/2014/main" id="{6615257C-5215-466F-8D44-CFE1A469F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7412" y="6339563"/>
            <a:ext cx="3090439" cy="518437"/>
          </a:xfrm>
          <a:solidFill>
            <a:schemeClr val="tx1">
              <a:lumMod val="50000"/>
            </a:schemeClr>
          </a:solidFill>
        </p:spPr>
        <p:txBody>
          <a:bodyPr>
            <a:normAutofit/>
          </a:bodyPr>
          <a:lstStyle/>
          <a:p>
            <a:r>
              <a:rPr lang="fr-FR" sz="2800" dirty="0">
                <a:solidFill>
                  <a:schemeClr val="bg1"/>
                </a:solidFill>
              </a:rPr>
              <a:t>Production phase</a:t>
            </a:r>
          </a:p>
        </p:txBody>
      </p:sp>
      <p:cxnSp>
        <p:nvCxnSpPr>
          <p:cNvPr id="102" name="Connecteur droit avec flèche 101">
            <a:extLst>
              <a:ext uri="{FF2B5EF4-FFF2-40B4-BE49-F238E27FC236}">
                <a16:creationId xmlns:a16="http://schemas.microsoft.com/office/drawing/2014/main" id="{90AB71FF-96D3-45AF-8F43-429036334AE7}"/>
              </a:ext>
            </a:extLst>
          </p:cNvPr>
          <p:cNvCxnSpPr>
            <a:cxnSpLocks/>
            <a:stCxn id="55" idx="3"/>
            <a:endCxn id="2056" idx="1"/>
          </p:cNvCxnSpPr>
          <p:nvPr/>
        </p:nvCxnSpPr>
        <p:spPr>
          <a:xfrm>
            <a:off x="1000414" y="2394185"/>
            <a:ext cx="698982" cy="939138"/>
          </a:xfrm>
          <a:prstGeom prst="straightConnector1">
            <a:avLst/>
          </a:prstGeom>
          <a:ln w="444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Connecteur droit avec flèche 112">
            <a:extLst>
              <a:ext uri="{FF2B5EF4-FFF2-40B4-BE49-F238E27FC236}">
                <a16:creationId xmlns:a16="http://schemas.microsoft.com/office/drawing/2014/main" id="{25EB28E1-166E-4F66-AFE7-15CA63793B74}"/>
              </a:ext>
            </a:extLst>
          </p:cNvPr>
          <p:cNvCxnSpPr>
            <a:cxnSpLocks/>
            <a:stCxn id="54" idx="3"/>
            <a:endCxn id="2056" idx="1"/>
          </p:cNvCxnSpPr>
          <p:nvPr/>
        </p:nvCxnSpPr>
        <p:spPr>
          <a:xfrm>
            <a:off x="1009050" y="1827715"/>
            <a:ext cx="690346" cy="1505608"/>
          </a:xfrm>
          <a:prstGeom prst="straightConnector1">
            <a:avLst/>
          </a:prstGeom>
          <a:ln w="444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Picture 10" descr="Deploy Your Private Docker Registry as a Pod in Kubernetes | by Varun Kumar  G | The Startup | Medium">
            <a:extLst>
              <a:ext uri="{FF2B5EF4-FFF2-40B4-BE49-F238E27FC236}">
                <a16:creationId xmlns:a16="http://schemas.microsoft.com/office/drawing/2014/main" id="{E3287EE5-2AD9-406E-9467-43E989EBB1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436" t="9286" r="3461" b="8062"/>
          <a:stretch/>
        </p:blipFill>
        <p:spPr bwMode="auto">
          <a:xfrm>
            <a:off x="6377990" y="3069221"/>
            <a:ext cx="904875" cy="520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7747F973-0E03-4C8B-B51A-376D5133E97A}"/>
              </a:ext>
            </a:extLst>
          </p:cNvPr>
          <p:cNvSpPr txBox="1"/>
          <p:nvPr/>
        </p:nvSpPr>
        <p:spPr>
          <a:xfrm>
            <a:off x="6278660" y="3554662"/>
            <a:ext cx="107753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/>
              <a:t>Docker </a:t>
            </a:r>
            <a:r>
              <a:rPr lang="fr-FR" sz="1100" dirty="0" err="1"/>
              <a:t>registry</a:t>
            </a:r>
            <a:endParaRPr lang="fr-FR" sz="1100" dirty="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F612601A-A1A1-4F2F-9152-EB6E5CA88709}"/>
              </a:ext>
            </a:extLst>
          </p:cNvPr>
          <p:cNvSpPr/>
          <p:nvPr/>
        </p:nvSpPr>
        <p:spPr>
          <a:xfrm>
            <a:off x="9092827" y="1018972"/>
            <a:ext cx="2236388" cy="945047"/>
          </a:xfrm>
          <a:prstGeom prst="rect">
            <a:avLst/>
          </a:prstGeom>
          <a:noFill/>
          <a:ln w="57150">
            <a:solidFill>
              <a:srgbClr val="DB21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63" name="Picture 2" descr="OpenShift — Wikipédia">
            <a:extLst>
              <a:ext uri="{FF2B5EF4-FFF2-40B4-BE49-F238E27FC236}">
                <a16:creationId xmlns:a16="http://schemas.microsoft.com/office/drawing/2014/main" id="{0D07EB71-5FC3-407A-8C40-33A1DE3B9F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18596"/>
          <a:stretch/>
        </p:blipFill>
        <p:spPr bwMode="auto">
          <a:xfrm>
            <a:off x="9128431" y="1062750"/>
            <a:ext cx="351106" cy="305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6" name="ZoneTexte 65">
            <a:extLst>
              <a:ext uri="{FF2B5EF4-FFF2-40B4-BE49-F238E27FC236}">
                <a16:creationId xmlns:a16="http://schemas.microsoft.com/office/drawing/2014/main" id="{1F3C727E-FD15-4871-86F2-7880DD9A5A09}"/>
              </a:ext>
            </a:extLst>
          </p:cNvPr>
          <p:cNvSpPr txBox="1"/>
          <p:nvPr/>
        </p:nvSpPr>
        <p:spPr>
          <a:xfrm>
            <a:off x="9443197" y="1035794"/>
            <a:ext cx="14033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>
                <a:solidFill>
                  <a:srgbClr val="DB212E"/>
                </a:solidFill>
              </a:rPr>
              <a:t>OpenShift</a:t>
            </a:r>
            <a:r>
              <a:rPr lang="fr-FR" sz="1600" dirty="0">
                <a:solidFill>
                  <a:srgbClr val="DB212E"/>
                </a:solidFill>
              </a:rPr>
              <a:t> dev</a:t>
            </a:r>
          </a:p>
        </p:txBody>
      </p:sp>
      <p:pic>
        <p:nvPicPr>
          <p:cNvPr id="67" name="Picture 8">
            <a:extLst>
              <a:ext uri="{FF2B5EF4-FFF2-40B4-BE49-F238E27FC236}">
                <a16:creationId xmlns:a16="http://schemas.microsoft.com/office/drawing/2014/main" id="{84BCBB4E-7A78-4D17-9A92-85EDC9D3BE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0261" y="1901280"/>
            <a:ext cx="974194" cy="407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Image 69" descr="Une image contenant personne, homme, souriant, posant&#10;&#10;Description générée automatiquement">
            <a:extLst>
              <a:ext uri="{FF2B5EF4-FFF2-40B4-BE49-F238E27FC236}">
                <a16:creationId xmlns:a16="http://schemas.microsoft.com/office/drawing/2014/main" id="{6C535F34-0110-4996-A724-654530F6541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-2463"/>
          <a:stretch/>
        </p:blipFill>
        <p:spPr>
          <a:xfrm>
            <a:off x="6162592" y="797299"/>
            <a:ext cx="625853" cy="518437"/>
          </a:xfrm>
          <a:prstGeom prst="rect">
            <a:avLst/>
          </a:prstGeom>
        </p:spPr>
      </p:pic>
      <p:pic>
        <p:nvPicPr>
          <p:cNvPr id="3074" name="Picture 2" descr="Kubernetes hands on series: Pods. Pods are the smallest deployable units… |  by Rakesh Jain | Medium">
            <a:extLst>
              <a:ext uri="{FF2B5EF4-FFF2-40B4-BE49-F238E27FC236}">
                <a16:creationId xmlns:a16="http://schemas.microsoft.com/office/drawing/2014/main" id="{BE2DD8CC-BB1B-4FDD-A834-388C3CF67A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4778" y="1433869"/>
            <a:ext cx="337306" cy="328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2" descr="Kubernetes hands on series: Pods. Pods are the smallest deployable units… |  by Rakesh Jain | Medium">
            <a:extLst>
              <a:ext uri="{FF2B5EF4-FFF2-40B4-BE49-F238E27FC236}">
                <a16:creationId xmlns:a16="http://schemas.microsoft.com/office/drawing/2014/main" id="{E9BFCAAF-E143-45EA-96C3-5252950634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4070" y="1433870"/>
            <a:ext cx="337306" cy="328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2" descr="Kubernetes hands on series: Pods. Pods are the smallest deployable units… |  by Rakesh Jain | Medium">
            <a:extLst>
              <a:ext uri="{FF2B5EF4-FFF2-40B4-BE49-F238E27FC236}">
                <a16:creationId xmlns:a16="http://schemas.microsoft.com/office/drawing/2014/main" id="{5C5931A0-CEF9-4867-9C31-3E0E4A2FA6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6014" y="1433869"/>
            <a:ext cx="337306" cy="328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4" name="ZoneTexte 73">
            <a:extLst>
              <a:ext uri="{FF2B5EF4-FFF2-40B4-BE49-F238E27FC236}">
                <a16:creationId xmlns:a16="http://schemas.microsoft.com/office/drawing/2014/main" id="{AE0DDE34-5722-4CEB-B8BA-7770E609EA6D}"/>
              </a:ext>
            </a:extLst>
          </p:cNvPr>
          <p:cNvSpPr txBox="1"/>
          <p:nvPr/>
        </p:nvSpPr>
        <p:spPr>
          <a:xfrm>
            <a:off x="9450034" y="1733119"/>
            <a:ext cx="46679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>
                <a:solidFill>
                  <a:srgbClr val="326CE5"/>
                </a:solidFill>
              </a:rPr>
              <a:t>zoning</a:t>
            </a:r>
          </a:p>
        </p:txBody>
      </p:sp>
      <p:sp>
        <p:nvSpPr>
          <p:cNvPr id="75" name="ZoneTexte 74">
            <a:extLst>
              <a:ext uri="{FF2B5EF4-FFF2-40B4-BE49-F238E27FC236}">
                <a16:creationId xmlns:a16="http://schemas.microsoft.com/office/drawing/2014/main" id="{5707F3CB-7A38-4CF0-9DC8-8609DF44AC50}"/>
              </a:ext>
            </a:extLst>
          </p:cNvPr>
          <p:cNvSpPr txBox="1"/>
          <p:nvPr/>
        </p:nvSpPr>
        <p:spPr>
          <a:xfrm>
            <a:off x="10052058" y="1732635"/>
            <a:ext cx="31931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 err="1">
                <a:solidFill>
                  <a:srgbClr val="326CE5"/>
                </a:solidFill>
              </a:rPr>
              <a:t>ocr</a:t>
            </a:r>
            <a:endParaRPr lang="fr-FR" sz="800" dirty="0">
              <a:solidFill>
                <a:srgbClr val="326CE5"/>
              </a:solidFill>
            </a:endParaRPr>
          </a:p>
        </p:txBody>
      </p:sp>
      <p:sp>
        <p:nvSpPr>
          <p:cNvPr id="78" name="ZoneTexte 77">
            <a:extLst>
              <a:ext uri="{FF2B5EF4-FFF2-40B4-BE49-F238E27FC236}">
                <a16:creationId xmlns:a16="http://schemas.microsoft.com/office/drawing/2014/main" id="{CDEB7AB6-E132-476B-8B3F-34D824296FEE}"/>
              </a:ext>
            </a:extLst>
          </p:cNvPr>
          <p:cNvSpPr txBox="1"/>
          <p:nvPr/>
        </p:nvSpPr>
        <p:spPr>
          <a:xfrm>
            <a:off x="10394663" y="1732635"/>
            <a:ext cx="7216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 err="1">
                <a:solidFill>
                  <a:srgbClr val="326CE5"/>
                </a:solidFill>
              </a:rPr>
              <a:t>homography</a:t>
            </a:r>
            <a:endParaRPr lang="fr-FR" sz="800" dirty="0">
              <a:solidFill>
                <a:srgbClr val="326CE5"/>
              </a:solidFill>
            </a:endParaRPr>
          </a:p>
        </p:txBody>
      </p:sp>
      <p:sp>
        <p:nvSpPr>
          <p:cNvPr id="104" name="Cylindre 103">
            <a:extLst>
              <a:ext uri="{FF2B5EF4-FFF2-40B4-BE49-F238E27FC236}">
                <a16:creationId xmlns:a16="http://schemas.microsoft.com/office/drawing/2014/main" id="{FB8F0D81-38AE-4BA7-B6FC-070A66FA30C9}"/>
              </a:ext>
            </a:extLst>
          </p:cNvPr>
          <p:cNvSpPr/>
          <p:nvPr/>
        </p:nvSpPr>
        <p:spPr>
          <a:xfrm>
            <a:off x="4071623" y="1867809"/>
            <a:ext cx="650940" cy="774836"/>
          </a:xfrm>
          <a:prstGeom prst="can">
            <a:avLst/>
          </a:prstGeom>
          <a:solidFill>
            <a:srgbClr val="F2F2F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rgbClr val="000000"/>
                </a:solidFill>
              </a:rPr>
              <a:t>Model </a:t>
            </a:r>
            <a:r>
              <a:rPr lang="fr-FR" sz="1000" dirty="0" err="1">
                <a:solidFill>
                  <a:srgbClr val="000000"/>
                </a:solidFill>
              </a:rPr>
              <a:t>Registry</a:t>
            </a:r>
            <a:endParaRPr lang="fr-FR" sz="1000" dirty="0">
              <a:solidFill>
                <a:srgbClr val="000000"/>
              </a:solidFill>
            </a:endParaRPr>
          </a:p>
        </p:txBody>
      </p:sp>
      <p:cxnSp>
        <p:nvCxnSpPr>
          <p:cNvPr id="106" name="Connecteur droit avec flèche 105">
            <a:extLst>
              <a:ext uri="{FF2B5EF4-FFF2-40B4-BE49-F238E27FC236}">
                <a16:creationId xmlns:a16="http://schemas.microsoft.com/office/drawing/2014/main" id="{76E75ECF-C0CA-4F7A-896E-26DBAEE667B5}"/>
              </a:ext>
            </a:extLst>
          </p:cNvPr>
          <p:cNvCxnSpPr>
            <a:endCxn id="104" idx="2"/>
          </p:cNvCxnSpPr>
          <p:nvPr/>
        </p:nvCxnSpPr>
        <p:spPr>
          <a:xfrm flipV="1">
            <a:off x="3870854" y="2255227"/>
            <a:ext cx="200769" cy="1789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9" name="Picture 2" descr="Salah CHADLI">
            <a:extLst>
              <a:ext uri="{FF2B5EF4-FFF2-40B4-BE49-F238E27FC236}">
                <a16:creationId xmlns:a16="http://schemas.microsoft.com/office/drawing/2014/main" id="{74862FAB-3827-4BC3-97AF-59F67229EE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945"/>
          <a:stretch/>
        </p:blipFill>
        <p:spPr bwMode="auto">
          <a:xfrm>
            <a:off x="6849696" y="784837"/>
            <a:ext cx="625853" cy="518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1" name="Rectangle 120">
            <a:extLst>
              <a:ext uri="{FF2B5EF4-FFF2-40B4-BE49-F238E27FC236}">
                <a16:creationId xmlns:a16="http://schemas.microsoft.com/office/drawing/2014/main" id="{0BFD7E3F-6E2D-4A93-AEAC-F109A06CCB62}"/>
              </a:ext>
            </a:extLst>
          </p:cNvPr>
          <p:cNvSpPr/>
          <p:nvPr/>
        </p:nvSpPr>
        <p:spPr>
          <a:xfrm>
            <a:off x="9092827" y="2204178"/>
            <a:ext cx="2236388" cy="945047"/>
          </a:xfrm>
          <a:prstGeom prst="rect">
            <a:avLst/>
          </a:prstGeom>
          <a:noFill/>
          <a:ln w="57150">
            <a:solidFill>
              <a:srgbClr val="DB21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23" name="Picture 2" descr="OpenShift — Wikipédia">
            <a:extLst>
              <a:ext uri="{FF2B5EF4-FFF2-40B4-BE49-F238E27FC236}">
                <a16:creationId xmlns:a16="http://schemas.microsoft.com/office/drawing/2014/main" id="{8FD841AB-3407-442F-84F1-0E8D10A553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18596"/>
          <a:stretch/>
        </p:blipFill>
        <p:spPr bwMode="auto">
          <a:xfrm>
            <a:off x="9128431" y="2247956"/>
            <a:ext cx="351106" cy="305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4" name="ZoneTexte 123">
            <a:extLst>
              <a:ext uri="{FF2B5EF4-FFF2-40B4-BE49-F238E27FC236}">
                <a16:creationId xmlns:a16="http://schemas.microsoft.com/office/drawing/2014/main" id="{DADD09F7-EBA2-4F32-9B1D-05A6E7524D47}"/>
              </a:ext>
            </a:extLst>
          </p:cNvPr>
          <p:cNvSpPr txBox="1"/>
          <p:nvPr/>
        </p:nvSpPr>
        <p:spPr>
          <a:xfrm>
            <a:off x="9443197" y="2221000"/>
            <a:ext cx="13669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>
                <a:solidFill>
                  <a:srgbClr val="DB212E"/>
                </a:solidFill>
              </a:rPr>
              <a:t>OpenShift</a:t>
            </a:r>
            <a:r>
              <a:rPr lang="fr-FR" sz="1600" dirty="0">
                <a:solidFill>
                  <a:srgbClr val="DB212E"/>
                </a:solidFill>
              </a:rPr>
              <a:t> </a:t>
            </a:r>
            <a:r>
              <a:rPr lang="fr-FR" sz="1600" dirty="0" err="1">
                <a:solidFill>
                  <a:srgbClr val="DB212E"/>
                </a:solidFill>
              </a:rPr>
              <a:t>rec</a:t>
            </a:r>
            <a:endParaRPr lang="fr-FR" sz="1600" dirty="0">
              <a:solidFill>
                <a:srgbClr val="DB212E"/>
              </a:solidFill>
            </a:endParaRPr>
          </a:p>
        </p:txBody>
      </p:sp>
      <p:pic>
        <p:nvPicPr>
          <p:cNvPr id="125" name="Picture 2" descr="Kubernetes hands on series: Pods. Pods are the smallest deployable units… |  by Rakesh Jain | Medium">
            <a:extLst>
              <a:ext uri="{FF2B5EF4-FFF2-40B4-BE49-F238E27FC236}">
                <a16:creationId xmlns:a16="http://schemas.microsoft.com/office/drawing/2014/main" id="{2935B51C-8BD7-4D20-8072-098EABD71E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4778" y="2619075"/>
            <a:ext cx="337306" cy="328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6" name="Picture 2" descr="Kubernetes hands on series: Pods. Pods are the smallest deployable units… |  by Rakesh Jain | Medium">
            <a:extLst>
              <a:ext uri="{FF2B5EF4-FFF2-40B4-BE49-F238E27FC236}">
                <a16:creationId xmlns:a16="http://schemas.microsoft.com/office/drawing/2014/main" id="{9F9097AB-42FF-4062-BE66-C6098EB8CD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4070" y="2619076"/>
            <a:ext cx="337306" cy="328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7" name="Picture 2" descr="Kubernetes hands on series: Pods. Pods are the smallest deployable units… |  by Rakesh Jain | Medium">
            <a:extLst>
              <a:ext uri="{FF2B5EF4-FFF2-40B4-BE49-F238E27FC236}">
                <a16:creationId xmlns:a16="http://schemas.microsoft.com/office/drawing/2014/main" id="{712AFF66-B5FC-4F99-A7D6-CEF362C631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6014" y="2619075"/>
            <a:ext cx="337306" cy="328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8" name="ZoneTexte 127">
            <a:extLst>
              <a:ext uri="{FF2B5EF4-FFF2-40B4-BE49-F238E27FC236}">
                <a16:creationId xmlns:a16="http://schemas.microsoft.com/office/drawing/2014/main" id="{6ACC267C-4387-44DB-861A-26A294F8EF2E}"/>
              </a:ext>
            </a:extLst>
          </p:cNvPr>
          <p:cNvSpPr txBox="1"/>
          <p:nvPr/>
        </p:nvSpPr>
        <p:spPr>
          <a:xfrm>
            <a:off x="9450034" y="2907567"/>
            <a:ext cx="46679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>
                <a:solidFill>
                  <a:srgbClr val="326CE5"/>
                </a:solidFill>
              </a:rPr>
              <a:t>zoning</a:t>
            </a:r>
          </a:p>
        </p:txBody>
      </p:sp>
      <p:sp>
        <p:nvSpPr>
          <p:cNvPr id="129" name="ZoneTexte 128">
            <a:extLst>
              <a:ext uri="{FF2B5EF4-FFF2-40B4-BE49-F238E27FC236}">
                <a16:creationId xmlns:a16="http://schemas.microsoft.com/office/drawing/2014/main" id="{618DD696-E7C0-424F-8C3B-A95ACE051020}"/>
              </a:ext>
            </a:extLst>
          </p:cNvPr>
          <p:cNvSpPr txBox="1"/>
          <p:nvPr/>
        </p:nvSpPr>
        <p:spPr>
          <a:xfrm>
            <a:off x="10052058" y="2917841"/>
            <a:ext cx="31931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 err="1">
                <a:solidFill>
                  <a:srgbClr val="326CE5"/>
                </a:solidFill>
              </a:rPr>
              <a:t>ocr</a:t>
            </a:r>
            <a:endParaRPr lang="fr-FR" sz="800" dirty="0">
              <a:solidFill>
                <a:srgbClr val="326CE5"/>
              </a:solidFill>
            </a:endParaRPr>
          </a:p>
        </p:txBody>
      </p:sp>
      <p:sp>
        <p:nvSpPr>
          <p:cNvPr id="130" name="ZoneTexte 129">
            <a:extLst>
              <a:ext uri="{FF2B5EF4-FFF2-40B4-BE49-F238E27FC236}">
                <a16:creationId xmlns:a16="http://schemas.microsoft.com/office/drawing/2014/main" id="{D88E2EA0-BCFD-43B0-A09F-3E448B585494}"/>
              </a:ext>
            </a:extLst>
          </p:cNvPr>
          <p:cNvSpPr txBox="1"/>
          <p:nvPr/>
        </p:nvSpPr>
        <p:spPr>
          <a:xfrm>
            <a:off x="10394663" y="2917841"/>
            <a:ext cx="7216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 err="1">
                <a:solidFill>
                  <a:srgbClr val="326CE5"/>
                </a:solidFill>
              </a:rPr>
              <a:t>homography</a:t>
            </a:r>
            <a:endParaRPr lang="fr-FR" sz="800" dirty="0">
              <a:solidFill>
                <a:srgbClr val="326CE5"/>
              </a:solidFill>
            </a:endParaRP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56504CC2-A444-4320-8AC2-BECA20C96889}"/>
              </a:ext>
            </a:extLst>
          </p:cNvPr>
          <p:cNvSpPr/>
          <p:nvPr/>
        </p:nvSpPr>
        <p:spPr>
          <a:xfrm>
            <a:off x="9117412" y="3392211"/>
            <a:ext cx="2236388" cy="945047"/>
          </a:xfrm>
          <a:prstGeom prst="rect">
            <a:avLst/>
          </a:prstGeom>
          <a:noFill/>
          <a:ln w="57150">
            <a:solidFill>
              <a:srgbClr val="DB21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32" name="Picture 2" descr="OpenShift — Wikipédia">
            <a:extLst>
              <a:ext uri="{FF2B5EF4-FFF2-40B4-BE49-F238E27FC236}">
                <a16:creationId xmlns:a16="http://schemas.microsoft.com/office/drawing/2014/main" id="{C0E4F4B0-4B9F-41A7-9E43-6A8C81BB46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18596"/>
          <a:stretch/>
        </p:blipFill>
        <p:spPr bwMode="auto">
          <a:xfrm>
            <a:off x="9153016" y="3435989"/>
            <a:ext cx="351106" cy="305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3" name="ZoneTexte 132">
            <a:extLst>
              <a:ext uri="{FF2B5EF4-FFF2-40B4-BE49-F238E27FC236}">
                <a16:creationId xmlns:a16="http://schemas.microsoft.com/office/drawing/2014/main" id="{358C3FD6-C89A-479D-BA73-F70A9D979CAF}"/>
              </a:ext>
            </a:extLst>
          </p:cNvPr>
          <p:cNvSpPr txBox="1"/>
          <p:nvPr/>
        </p:nvSpPr>
        <p:spPr>
          <a:xfrm>
            <a:off x="9467782" y="3409033"/>
            <a:ext cx="1821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>
                <a:solidFill>
                  <a:srgbClr val="DB212E"/>
                </a:solidFill>
              </a:rPr>
              <a:t>OpenShift</a:t>
            </a:r>
            <a:r>
              <a:rPr lang="fr-FR" sz="1600" dirty="0">
                <a:solidFill>
                  <a:srgbClr val="DB212E"/>
                </a:solidFill>
              </a:rPr>
              <a:t> </a:t>
            </a:r>
            <a:r>
              <a:rPr lang="fr-FR" sz="1600" dirty="0" err="1">
                <a:solidFill>
                  <a:srgbClr val="DB212E"/>
                </a:solidFill>
              </a:rPr>
              <a:t>pre</a:t>
            </a:r>
            <a:r>
              <a:rPr lang="fr-FR" sz="1600" dirty="0">
                <a:solidFill>
                  <a:srgbClr val="DB212E"/>
                </a:solidFill>
              </a:rPr>
              <a:t>-prod</a:t>
            </a:r>
          </a:p>
        </p:txBody>
      </p:sp>
      <p:pic>
        <p:nvPicPr>
          <p:cNvPr id="134" name="Picture 2" descr="Kubernetes hands on series: Pods. Pods are the smallest deployable units… |  by Rakesh Jain | Medium">
            <a:extLst>
              <a:ext uri="{FF2B5EF4-FFF2-40B4-BE49-F238E27FC236}">
                <a16:creationId xmlns:a16="http://schemas.microsoft.com/office/drawing/2014/main" id="{A443C2BD-CD08-47C0-9506-87060BED70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9363" y="3807108"/>
            <a:ext cx="337306" cy="328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5" name="Picture 2" descr="Kubernetes hands on series: Pods. Pods are the smallest deployable units… |  by Rakesh Jain | Medium">
            <a:extLst>
              <a:ext uri="{FF2B5EF4-FFF2-40B4-BE49-F238E27FC236}">
                <a16:creationId xmlns:a16="http://schemas.microsoft.com/office/drawing/2014/main" id="{4A47E679-7598-4B69-87F6-CDF64E862B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8655" y="3807109"/>
            <a:ext cx="337306" cy="328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6" name="Picture 2" descr="Kubernetes hands on series: Pods. Pods are the smallest deployable units… |  by Rakesh Jain | Medium">
            <a:extLst>
              <a:ext uri="{FF2B5EF4-FFF2-40B4-BE49-F238E27FC236}">
                <a16:creationId xmlns:a16="http://schemas.microsoft.com/office/drawing/2014/main" id="{F7EF8FBE-306F-4172-9F5A-6A9C36489D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0599" y="3807108"/>
            <a:ext cx="337306" cy="328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7" name="ZoneTexte 136">
            <a:extLst>
              <a:ext uri="{FF2B5EF4-FFF2-40B4-BE49-F238E27FC236}">
                <a16:creationId xmlns:a16="http://schemas.microsoft.com/office/drawing/2014/main" id="{922F2E2F-589C-4AA8-A348-93872C5AC831}"/>
              </a:ext>
            </a:extLst>
          </p:cNvPr>
          <p:cNvSpPr txBox="1"/>
          <p:nvPr/>
        </p:nvSpPr>
        <p:spPr>
          <a:xfrm>
            <a:off x="9474619" y="4106358"/>
            <a:ext cx="46679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>
                <a:solidFill>
                  <a:srgbClr val="326CE5"/>
                </a:solidFill>
              </a:rPr>
              <a:t>zoning</a:t>
            </a:r>
          </a:p>
        </p:txBody>
      </p:sp>
      <p:sp>
        <p:nvSpPr>
          <p:cNvPr id="138" name="ZoneTexte 137">
            <a:extLst>
              <a:ext uri="{FF2B5EF4-FFF2-40B4-BE49-F238E27FC236}">
                <a16:creationId xmlns:a16="http://schemas.microsoft.com/office/drawing/2014/main" id="{4E92AD28-2CCD-410F-9D4C-0F099288B473}"/>
              </a:ext>
            </a:extLst>
          </p:cNvPr>
          <p:cNvSpPr txBox="1"/>
          <p:nvPr/>
        </p:nvSpPr>
        <p:spPr>
          <a:xfrm>
            <a:off x="10076643" y="4105874"/>
            <a:ext cx="31931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 err="1">
                <a:solidFill>
                  <a:srgbClr val="326CE5"/>
                </a:solidFill>
              </a:rPr>
              <a:t>ocr</a:t>
            </a:r>
            <a:endParaRPr lang="fr-FR" sz="800" dirty="0">
              <a:solidFill>
                <a:srgbClr val="326CE5"/>
              </a:solidFill>
            </a:endParaRPr>
          </a:p>
        </p:txBody>
      </p:sp>
      <p:sp>
        <p:nvSpPr>
          <p:cNvPr id="139" name="ZoneTexte 138">
            <a:extLst>
              <a:ext uri="{FF2B5EF4-FFF2-40B4-BE49-F238E27FC236}">
                <a16:creationId xmlns:a16="http://schemas.microsoft.com/office/drawing/2014/main" id="{B5066EC8-0D79-45B0-B7FC-9C39EB6AB5AD}"/>
              </a:ext>
            </a:extLst>
          </p:cNvPr>
          <p:cNvSpPr txBox="1"/>
          <p:nvPr/>
        </p:nvSpPr>
        <p:spPr>
          <a:xfrm>
            <a:off x="10419248" y="4105874"/>
            <a:ext cx="7216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 err="1">
                <a:solidFill>
                  <a:srgbClr val="326CE5"/>
                </a:solidFill>
              </a:rPr>
              <a:t>homography</a:t>
            </a:r>
            <a:endParaRPr lang="fr-FR" sz="800" dirty="0">
              <a:solidFill>
                <a:srgbClr val="326CE5"/>
              </a:solidFill>
            </a:endParaRPr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DF64E953-E769-4007-9076-A32A67D22A64}"/>
              </a:ext>
            </a:extLst>
          </p:cNvPr>
          <p:cNvSpPr/>
          <p:nvPr/>
        </p:nvSpPr>
        <p:spPr>
          <a:xfrm>
            <a:off x="9117412" y="4592987"/>
            <a:ext cx="2236388" cy="945047"/>
          </a:xfrm>
          <a:prstGeom prst="rect">
            <a:avLst/>
          </a:prstGeom>
          <a:noFill/>
          <a:ln w="57150">
            <a:solidFill>
              <a:srgbClr val="DB21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41" name="Picture 2" descr="OpenShift — Wikipédia">
            <a:extLst>
              <a:ext uri="{FF2B5EF4-FFF2-40B4-BE49-F238E27FC236}">
                <a16:creationId xmlns:a16="http://schemas.microsoft.com/office/drawing/2014/main" id="{E4321ED0-F094-4451-924D-D2116B434D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18596"/>
          <a:stretch/>
        </p:blipFill>
        <p:spPr bwMode="auto">
          <a:xfrm>
            <a:off x="9153016" y="4636765"/>
            <a:ext cx="351106" cy="305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2" name="ZoneTexte 141">
            <a:extLst>
              <a:ext uri="{FF2B5EF4-FFF2-40B4-BE49-F238E27FC236}">
                <a16:creationId xmlns:a16="http://schemas.microsoft.com/office/drawing/2014/main" id="{C3B1FC99-179E-4DE3-9C64-6E289256F7EA}"/>
              </a:ext>
            </a:extLst>
          </p:cNvPr>
          <p:cNvSpPr txBox="1"/>
          <p:nvPr/>
        </p:nvSpPr>
        <p:spPr>
          <a:xfrm>
            <a:off x="9467782" y="4609809"/>
            <a:ext cx="14866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>
                <a:solidFill>
                  <a:srgbClr val="DB212E"/>
                </a:solidFill>
              </a:rPr>
              <a:t>OpenShift</a:t>
            </a:r>
            <a:r>
              <a:rPr lang="fr-FR" sz="1600" dirty="0">
                <a:solidFill>
                  <a:srgbClr val="DB212E"/>
                </a:solidFill>
              </a:rPr>
              <a:t> prod</a:t>
            </a:r>
          </a:p>
        </p:txBody>
      </p:sp>
      <p:pic>
        <p:nvPicPr>
          <p:cNvPr id="143" name="Picture 2" descr="Kubernetes hands on series: Pods. Pods are the smallest deployable units… |  by Rakesh Jain | Medium">
            <a:extLst>
              <a:ext uri="{FF2B5EF4-FFF2-40B4-BE49-F238E27FC236}">
                <a16:creationId xmlns:a16="http://schemas.microsoft.com/office/drawing/2014/main" id="{65770948-480C-45FC-BFA5-B28C8EA9F2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9363" y="5007884"/>
            <a:ext cx="337306" cy="328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4" name="Picture 2" descr="Kubernetes hands on series: Pods. Pods are the smallest deployable units… |  by Rakesh Jain | Medium">
            <a:extLst>
              <a:ext uri="{FF2B5EF4-FFF2-40B4-BE49-F238E27FC236}">
                <a16:creationId xmlns:a16="http://schemas.microsoft.com/office/drawing/2014/main" id="{905F4C06-871E-45F5-9E38-B9FBDF1448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8655" y="5007885"/>
            <a:ext cx="337306" cy="328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5" name="Picture 2" descr="Kubernetes hands on series: Pods. Pods are the smallest deployable units… |  by Rakesh Jain | Medium">
            <a:extLst>
              <a:ext uri="{FF2B5EF4-FFF2-40B4-BE49-F238E27FC236}">
                <a16:creationId xmlns:a16="http://schemas.microsoft.com/office/drawing/2014/main" id="{B1C3ACCC-BBAF-42BA-90C1-339EAD97AE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0599" y="5007884"/>
            <a:ext cx="337306" cy="328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6" name="ZoneTexte 145">
            <a:extLst>
              <a:ext uri="{FF2B5EF4-FFF2-40B4-BE49-F238E27FC236}">
                <a16:creationId xmlns:a16="http://schemas.microsoft.com/office/drawing/2014/main" id="{3A750CFC-725E-406E-B613-1F4C89783F38}"/>
              </a:ext>
            </a:extLst>
          </p:cNvPr>
          <p:cNvSpPr txBox="1"/>
          <p:nvPr/>
        </p:nvSpPr>
        <p:spPr>
          <a:xfrm>
            <a:off x="9474619" y="5307134"/>
            <a:ext cx="46679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>
                <a:solidFill>
                  <a:srgbClr val="326CE5"/>
                </a:solidFill>
              </a:rPr>
              <a:t>zoning</a:t>
            </a:r>
          </a:p>
        </p:txBody>
      </p:sp>
      <p:sp>
        <p:nvSpPr>
          <p:cNvPr id="147" name="ZoneTexte 146">
            <a:extLst>
              <a:ext uri="{FF2B5EF4-FFF2-40B4-BE49-F238E27FC236}">
                <a16:creationId xmlns:a16="http://schemas.microsoft.com/office/drawing/2014/main" id="{ED8B2EC2-A38E-4F01-B670-0EA6DC00C449}"/>
              </a:ext>
            </a:extLst>
          </p:cNvPr>
          <p:cNvSpPr txBox="1"/>
          <p:nvPr/>
        </p:nvSpPr>
        <p:spPr>
          <a:xfrm>
            <a:off x="10076643" y="5306650"/>
            <a:ext cx="31931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 err="1">
                <a:solidFill>
                  <a:srgbClr val="326CE5"/>
                </a:solidFill>
              </a:rPr>
              <a:t>ocr</a:t>
            </a:r>
            <a:endParaRPr lang="fr-FR" sz="800" dirty="0">
              <a:solidFill>
                <a:srgbClr val="326CE5"/>
              </a:solidFill>
            </a:endParaRPr>
          </a:p>
        </p:txBody>
      </p:sp>
      <p:sp>
        <p:nvSpPr>
          <p:cNvPr id="148" name="ZoneTexte 147">
            <a:extLst>
              <a:ext uri="{FF2B5EF4-FFF2-40B4-BE49-F238E27FC236}">
                <a16:creationId xmlns:a16="http://schemas.microsoft.com/office/drawing/2014/main" id="{D49D3597-3B16-4312-BEA8-4BBADD7AF7D2}"/>
              </a:ext>
            </a:extLst>
          </p:cNvPr>
          <p:cNvSpPr txBox="1"/>
          <p:nvPr/>
        </p:nvSpPr>
        <p:spPr>
          <a:xfrm>
            <a:off x="10419248" y="5306650"/>
            <a:ext cx="7216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 err="1">
                <a:solidFill>
                  <a:srgbClr val="326CE5"/>
                </a:solidFill>
              </a:rPr>
              <a:t>homography</a:t>
            </a:r>
            <a:endParaRPr lang="fr-FR" sz="800" dirty="0">
              <a:solidFill>
                <a:srgbClr val="326CE5"/>
              </a:solidFill>
            </a:endParaRPr>
          </a:p>
        </p:txBody>
      </p:sp>
      <p:pic>
        <p:nvPicPr>
          <p:cNvPr id="84" name="Picture 4" descr="Azure Machine Learning">
            <a:extLst>
              <a:ext uri="{FF2B5EF4-FFF2-40B4-BE49-F238E27FC236}">
                <a16:creationId xmlns:a16="http://schemas.microsoft.com/office/drawing/2014/main" id="{9BFDA2D1-67E1-438B-A78A-43FA65FF51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96" t="27459" r="37476" b="30796"/>
          <a:stretch/>
        </p:blipFill>
        <p:spPr bwMode="auto">
          <a:xfrm>
            <a:off x="1711706" y="4146853"/>
            <a:ext cx="327488" cy="332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5" name="Rectangle 84">
            <a:extLst>
              <a:ext uri="{FF2B5EF4-FFF2-40B4-BE49-F238E27FC236}">
                <a16:creationId xmlns:a16="http://schemas.microsoft.com/office/drawing/2014/main" id="{BB0A35BB-417F-489A-A273-31E9D0123AB7}"/>
              </a:ext>
            </a:extLst>
          </p:cNvPr>
          <p:cNvSpPr/>
          <p:nvPr/>
        </p:nvSpPr>
        <p:spPr>
          <a:xfrm>
            <a:off x="1582647" y="4086328"/>
            <a:ext cx="3390070" cy="2431228"/>
          </a:xfrm>
          <a:prstGeom prst="rect">
            <a:avLst/>
          </a:prstGeom>
          <a:noFill/>
          <a:ln w="57150">
            <a:solidFill>
              <a:srgbClr val="006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62C4"/>
              </a:solidFill>
            </a:endParaRPr>
          </a:p>
        </p:txBody>
      </p:sp>
      <p:sp>
        <p:nvSpPr>
          <p:cNvPr id="86" name="ZoneTexte 85">
            <a:extLst>
              <a:ext uri="{FF2B5EF4-FFF2-40B4-BE49-F238E27FC236}">
                <a16:creationId xmlns:a16="http://schemas.microsoft.com/office/drawing/2014/main" id="{571EBCD3-A1EE-4410-A5B9-05D8D7B9CDFB}"/>
              </a:ext>
            </a:extLst>
          </p:cNvPr>
          <p:cNvSpPr txBox="1"/>
          <p:nvPr/>
        </p:nvSpPr>
        <p:spPr>
          <a:xfrm>
            <a:off x="1964922" y="4129537"/>
            <a:ext cx="13767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>
                <a:solidFill>
                  <a:srgbClr val="0062C4"/>
                </a:solidFill>
              </a:rPr>
              <a:t>AzureML</a:t>
            </a:r>
            <a:r>
              <a:rPr lang="fr-FR" sz="1600" dirty="0">
                <a:solidFill>
                  <a:srgbClr val="0062C4"/>
                </a:solidFill>
              </a:rPr>
              <a:t> prod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71BE1412-49F9-4983-B8F6-436D1DDF3522}"/>
              </a:ext>
            </a:extLst>
          </p:cNvPr>
          <p:cNvSpPr/>
          <p:nvPr/>
        </p:nvSpPr>
        <p:spPr>
          <a:xfrm>
            <a:off x="2496806" y="4580210"/>
            <a:ext cx="1671637" cy="1726523"/>
          </a:xfrm>
          <a:prstGeom prst="rect">
            <a:avLst/>
          </a:prstGeom>
          <a:solidFill>
            <a:srgbClr val="3D6EFF"/>
          </a:solidFill>
          <a:ln>
            <a:solidFill>
              <a:srgbClr val="3D6E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fr-FR" sz="900" dirty="0" err="1">
                <a:solidFill>
                  <a:schemeClr val="bg1"/>
                </a:solidFill>
              </a:rPr>
              <a:t>Automated</a:t>
            </a:r>
            <a:r>
              <a:rPr lang="fr-FR" sz="900" dirty="0">
                <a:solidFill>
                  <a:schemeClr val="bg1"/>
                </a:solidFill>
              </a:rPr>
              <a:t> Training Pipeline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3DF4C30D-B708-4D54-BBC6-A18D19032A9F}"/>
              </a:ext>
            </a:extLst>
          </p:cNvPr>
          <p:cNvSpPr/>
          <p:nvPr/>
        </p:nvSpPr>
        <p:spPr>
          <a:xfrm>
            <a:off x="2657917" y="4836323"/>
            <a:ext cx="1212937" cy="199589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rgbClr val="000000"/>
                </a:solidFill>
              </a:rPr>
              <a:t>Data Validation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BC6FA156-9DD5-4239-B6C8-CBB343A32D68}"/>
              </a:ext>
            </a:extLst>
          </p:cNvPr>
          <p:cNvSpPr/>
          <p:nvPr/>
        </p:nvSpPr>
        <p:spPr>
          <a:xfrm>
            <a:off x="2664795" y="5123145"/>
            <a:ext cx="1212911" cy="183225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rgbClr val="000000"/>
                </a:solidFill>
              </a:rPr>
              <a:t>Data </a:t>
            </a:r>
            <a:r>
              <a:rPr lang="fr-FR" sz="1000" dirty="0" err="1">
                <a:solidFill>
                  <a:srgbClr val="000000"/>
                </a:solidFill>
              </a:rPr>
              <a:t>Preparation</a:t>
            </a:r>
            <a:endParaRPr lang="fr-FR" sz="1000" dirty="0">
              <a:solidFill>
                <a:srgbClr val="000000"/>
              </a:solidFill>
            </a:endParaRP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C7AD0BB6-8796-4389-821C-EFC7534A1894}"/>
              </a:ext>
            </a:extLst>
          </p:cNvPr>
          <p:cNvSpPr/>
          <p:nvPr/>
        </p:nvSpPr>
        <p:spPr>
          <a:xfrm>
            <a:off x="2673590" y="5406145"/>
            <a:ext cx="1197264" cy="172701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rgbClr val="000000"/>
                </a:solidFill>
              </a:rPr>
              <a:t>Model Training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18BD07E8-40F2-45B1-B06E-2DFAF0EB5EC2}"/>
              </a:ext>
            </a:extLst>
          </p:cNvPr>
          <p:cNvSpPr/>
          <p:nvPr/>
        </p:nvSpPr>
        <p:spPr>
          <a:xfrm>
            <a:off x="2673590" y="5696865"/>
            <a:ext cx="1197264" cy="1727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rgbClr val="000000"/>
                </a:solidFill>
              </a:rPr>
              <a:t>Model Evaluation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2E66B189-5733-4EEE-95DC-160B9A007372}"/>
              </a:ext>
            </a:extLst>
          </p:cNvPr>
          <p:cNvSpPr/>
          <p:nvPr/>
        </p:nvSpPr>
        <p:spPr>
          <a:xfrm>
            <a:off x="2680442" y="5974813"/>
            <a:ext cx="1190412" cy="172701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rgbClr val="000000"/>
                </a:solidFill>
              </a:rPr>
              <a:t>Model </a:t>
            </a:r>
            <a:r>
              <a:rPr lang="fr-FR" sz="1000" dirty="0" err="1">
                <a:solidFill>
                  <a:srgbClr val="000000"/>
                </a:solidFill>
              </a:rPr>
              <a:t>Register</a:t>
            </a:r>
            <a:endParaRPr lang="fr-FR" sz="1000" dirty="0">
              <a:solidFill>
                <a:srgbClr val="000000"/>
              </a:solidFill>
            </a:endParaRPr>
          </a:p>
        </p:txBody>
      </p:sp>
      <p:cxnSp>
        <p:nvCxnSpPr>
          <p:cNvPr id="95" name="Connecteur droit avec flèche 94">
            <a:extLst>
              <a:ext uri="{FF2B5EF4-FFF2-40B4-BE49-F238E27FC236}">
                <a16:creationId xmlns:a16="http://schemas.microsoft.com/office/drawing/2014/main" id="{B080A548-86EA-4C28-B298-1B76FF29F929}"/>
              </a:ext>
            </a:extLst>
          </p:cNvPr>
          <p:cNvCxnSpPr>
            <a:cxnSpLocks/>
          </p:cNvCxnSpPr>
          <p:nvPr/>
        </p:nvCxnSpPr>
        <p:spPr>
          <a:xfrm>
            <a:off x="3262988" y="5019410"/>
            <a:ext cx="0" cy="8228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cteur droit avec flèche 95">
            <a:extLst>
              <a:ext uri="{FF2B5EF4-FFF2-40B4-BE49-F238E27FC236}">
                <a16:creationId xmlns:a16="http://schemas.microsoft.com/office/drawing/2014/main" id="{32E614EE-C23A-4AB6-AB24-3FDF874075B9}"/>
              </a:ext>
            </a:extLst>
          </p:cNvPr>
          <p:cNvCxnSpPr>
            <a:cxnSpLocks/>
          </p:cNvCxnSpPr>
          <p:nvPr/>
        </p:nvCxnSpPr>
        <p:spPr>
          <a:xfrm>
            <a:off x="3267745" y="5295644"/>
            <a:ext cx="0" cy="8228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necteur droit avec flèche 96">
            <a:extLst>
              <a:ext uri="{FF2B5EF4-FFF2-40B4-BE49-F238E27FC236}">
                <a16:creationId xmlns:a16="http://schemas.microsoft.com/office/drawing/2014/main" id="{30964649-9F9F-496C-9F41-D453D109F869}"/>
              </a:ext>
            </a:extLst>
          </p:cNvPr>
          <p:cNvCxnSpPr>
            <a:cxnSpLocks/>
          </p:cNvCxnSpPr>
          <p:nvPr/>
        </p:nvCxnSpPr>
        <p:spPr>
          <a:xfrm>
            <a:off x="3272514" y="5565470"/>
            <a:ext cx="0" cy="8228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Connecteur droit avec flèche 97">
            <a:extLst>
              <a:ext uri="{FF2B5EF4-FFF2-40B4-BE49-F238E27FC236}">
                <a16:creationId xmlns:a16="http://schemas.microsoft.com/office/drawing/2014/main" id="{9EB7D705-0ECD-43B7-8701-BA5D2DA762B2}"/>
              </a:ext>
            </a:extLst>
          </p:cNvPr>
          <p:cNvCxnSpPr>
            <a:cxnSpLocks/>
          </p:cNvCxnSpPr>
          <p:nvPr/>
        </p:nvCxnSpPr>
        <p:spPr>
          <a:xfrm>
            <a:off x="3282034" y="5851222"/>
            <a:ext cx="0" cy="8228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Cylindre 110">
            <a:extLst>
              <a:ext uri="{FF2B5EF4-FFF2-40B4-BE49-F238E27FC236}">
                <a16:creationId xmlns:a16="http://schemas.microsoft.com/office/drawing/2014/main" id="{95D68641-7BD5-4C54-9FDB-CEE1EA968D9E}"/>
              </a:ext>
            </a:extLst>
          </p:cNvPr>
          <p:cNvSpPr/>
          <p:nvPr/>
        </p:nvSpPr>
        <p:spPr>
          <a:xfrm>
            <a:off x="4071623" y="5671957"/>
            <a:ext cx="650940" cy="774836"/>
          </a:xfrm>
          <a:prstGeom prst="can">
            <a:avLst/>
          </a:prstGeom>
          <a:solidFill>
            <a:srgbClr val="F2F2F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rgbClr val="000000"/>
                </a:solidFill>
              </a:rPr>
              <a:t>Model </a:t>
            </a:r>
            <a:r>
              <a:rPr lang="fr-FR" sz="1000" dirty="0" err="1">
                <a:solidFill>
                  <a:srgbClr val="000000"/>
                </a:solidFill>
              </a:rPr>
              <a:t>Registry</a:t>
            </a:r>
            <a:endParaRPr lang="fr-FR" sz="1000" dirty="0">
              <a:solidFill>
                <a:srgbClr val="000000"/>
              </a:solidFill>
            </a:endParaRPr>
          </a:p>
        </p:txBody>
      </p:sp>
      <p:cxnSp>
        <p:nvCxnSpPr>
          <p:cNvPr id="114" name="Connecteur droit avec flèche 113">
            <a:extLst>
              <a:ext uri="{FF2B5EF4-FFF2-40B4-BE49-F238E27FC236}">
                <a16:creationId xmlns:a16="http://schemas.microsoft.com/office/drawing/2014/main" id="{569F0339-49A0-4AB9-8B37-D308FE0A378A}"/>
              </a:ext>
            </a:extLst>
          </p:cNvPr>
          <p:cNvCxnSpPr>
            <a:endCxn id="111" idx="2"/>
          </p:cNvCxnSpPr>
          <p:nvPr/>
        </p:nvCxnSpPr>
        <p:spPr>
          <a:xfrm flipV="1">
            <a:off x="3870854" y="6059375"/>
            <a:ext cx="200769" cy="1789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5" name="Picture 2" descr="Azure DevOps Pipelines: Multi-Stage Pipelines">
            <a:extLst>
              <a:ext uri="{FF2B5EF4-FFF2-40B4-BE49-F238E27FC236}">
                <a16:creationId xmlns:a16="http://schemas.microsoft.com/office/drawing/2014/main" id="{5FD6D3BA-FD6B-469B-BFFD-853F283A4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6470" y="3505110"/>
            <a:ext cx="512308" cy="512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7" name="Connecteur droit avec flèche 116">
            <a:extLst>
              <a:ext uri="{FF2B5EF4-FFF2-40B4-BE49-F238E27FC236}">
                <a16:creationId xmlns:a16="http://schemas.microsoft.com/office/drawing/2014/main" id="{5D434511-5BC7-40AB-96AB-DBBB0506E02F}"/>
              </a:ext>
            </a:extLst>
          </p:cNvPr>
          <p:cNvCxnSpPr>
            <a:cxnSpLocks/>
            <a:stCxn id="2056" idx="3"/>
            <a:endCxn id="115" idx="1"/>
          </p:cNvCxnSpPr>
          <p:nvPr/>
        </p:nvCxnSpPr>
        <p:spPr>
          <a:xfrm>
            <a:off x="2673590" y="3333323"/>
            <a:ext cx="402880" cy="427941"/>
          </a:xfrm>
          <a:prstGeom prst="straightConnector1">
            <a:avLst/>
          </a:prstGeom>
          <a:ln w="44450">
            <a:solidFill>
              <a:srgbClr val="FF5960">
                <a:alpha val="8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Connecteur droit avec flèche 117">
            <a:extLst>
              <a:ext uri="{FF2B5EF4-FFF2-40B4-BE49-F238E27FC236}">
                <a16:creationId xmlns:a16="http://schemas.microsoft.com/office/drawing/2014/main" id="{A340ADAF-B438-4832-B366-8FE511E4EE3A}"/>
              </a:ext>
            </a:extLst>
          </p:cNvPr>
          <p:cNvCxnSpPr>
            <a:cxnSpLocks/>
            <a:stCxn id="115" idx="2"/>
            <a:endCxn id="87" idx="0"/>
          </p:cNvCxnSpPr>
          <p:nvPr/>
        </p:nvCxnSpPr>
        <p:spPr>
          <a:xfrm>
            <a:off x="3332624" y="4017418"/>
            <a:ext cx="1" cy="562792"/>
          </a:xfrm>
          <a:prstGeom prst="straightConnector1">
            <a:avLst/>
          </a:prstGeom>
          <a:ln w="44450">
            <a:solidFill>
              <a:srgbClr val="FF5960">
                <a:alpha val="8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Connecteur droit avec flèche 118">
            <a:extLst>
              <a:ext uri="{FF2B5EF4-FFF2-40B4-BE49-F238E27FC236}">
                <a16:creationId xmlns:a16="http://schemas.microsoft.com/office/drawing/2014/main" id="{80A9FF18-83B1-42FF-BD9B-42DF94E41DF9}"/>
              </a:ext>
            </a:extLst>
          </p:cNvPr>
          <p:cNvCxnSpPr>
            <a:cxnSpLocks/>
            <a:stCxn id="115" idx="3"/>
            <a:endCxn id="39" idx="1"/>
          </p:cNvCxnSpPr>
          <p:nvPr/>
        </p:nvCxnSpPr>
        <p:spPr>
          <a:xfrm flipV="1">
            <a:off x="3588778" y="3329230"/>
            <a:ext cx="2789212" cy="432034"/>
          </a:xfrm>
          <a:prstGeom prst="straightConnector1">
            <a:avLst/>
          </a:prstGeom>
          <a:ln w="44450">
            <a:solidFill>
              <a:srgbClr val="FF5960">
                <a:alpha val="8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Connecteur droit avec flèche 119">
            <a:extLst>
              <a:ext uri="{FF2B5EF4-FFF2-40B4-BE49-F238E27FC236}">
                <a16:creationId xmlns:a16="http://schemas.microsoft.com/office/drawing/2014/main" id="{EBC3CCE9-256E-43F4-AAF8-FA5B071B653F}"/>
              </a:ext>
            </a:extLst>
          </p:cNvPr>
          <p:cNvCxnSpPr>
            <a:cxnSpLocks/>
            <a:stCxn id="115" idx="2"/>
            <a:endCxn id="111" idx="1"/>
          </p:cNvCxnSpPr>
          <p:nvPr/>
        </p:nvCxnSpPr>
        <p:spPr>
          <a:xfrm>
            <a:off x="3332624" y="4017418"/>
            <a:ext cx="1064469" cy="1654539"/>
          </a:xfrm>
          <a:prstGeom prst="straightConnector1">
            <a:avLst/>
          </a:prstGeom>
          <a:ln w="44450">
            <a:solidFill>
              <a:srgbClr val="FF5960">
                <a:alpha val="8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1" name="Graphique 8">
            <a:extLst>
              <a:ext uri="{FF2B5EF4-FFF2-40B4-BE49-F238E27FC236}">
                <a16:creationId xmlns:a16="http://schemas.microsoft.com/office/drawing/2014/main" id="{B5CE5267-7CF5-7E47-84E6-D702314A032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96850" y="6088895"/>
            <a:ext cx="520700" cy="52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5718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Azure Machine Learning">
            <a:extLst>
              <a:ext uri="{FF2B5EF4-FFF2-40B4-BE49-F238E27FC236}">
                <a16:creationId xmlns:a16="http://schemas.microsoft.com/office/drawing/2014/main" id="{DA5877A0-6920-4905-9EB7-24B3C48856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96" t="27459" r="37476" b="30796"/>
          <a:stretch/>
        </p:blipFill>
        <p:spPr bwMode="auto">
          <a:xfrm>
            <a:off x="1711706" y="342705"/>
            <a:ext cx="327488" cy="332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3251400-4037-44D5-BC02-2CD4B3383FF0}"/>
              </a:ext>
            </a:extLst>
          </p:cNvPr>
          <p:cNvSpPr/>
          <p:nvPr/>
        </p:nvSpPr>
        <p:spPr>
          <a:xfrm>
            <a:off x="1582647" y="282180"/>
            <a:ext cx="3390070" cy="2431228"/>
          </a:xfrm>
          <a:prstGeom prst="rect">
            <a:avLst/>
          </a:prstGeom>
          <a:noFill/>
          <a:ln w="57150">
            <a:solidFill>
              <a:srgbClr val="006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62C4"/>
              </a:solidFill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8C20B1CE-19F4-4AC9-BE37-990EDA292F62}"/>
              </a:ext>
            </a:extLst>
          </p:cNvPr>
          <p:cNvSpPr txBox="1"/>
          <p:nvPr/>
        </p:nvSpPr>
        <p:spPr>
          <a:xfrm>
            <a:off x="1964922" y="324400"/>
            <a:ext cx="12934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>
                <a:solidFill>
                  <a:srgbClr val="0062C4"/>
                </a:solidFill>
              </a:rPr>
              <a:t>AzureML</a:t>
            </a:r>
            <a:r>
              <a:rPr lang="fr-FR" sz="1600" dirty="0">
                <a:solidFill>
                  <a:srgbClr val="0062C4"/>
                </a:solidFill>
              </a:rPr>
              <a:t> dev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4FDC0E39-0C4A-4CCF-A813-7E5AE84946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396" y="3129732"/>
            <a:ext cx="974194" cy="407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2" descr="Salah CHADLI">
            <a:extLst>
              <a:ext uri="{FF2B5EF4-FFF2-40B4-BE49-F238E27FC236}">
                <a16:creationId xmlns:a16="http://schemas.microsoft.com/office/drawing/2014/main" id="{00FFCDA1-2CCC-45DE-8C66-4A8817D417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945"/>
          <a:stretch/>
        </p:blipFill>
        <p:spPr bwMode="auto">
          <a:xfrm>
            <a:off x="383197" y="1568496"/>
            <a:ext cx="625853" cy="518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Image 54" descr="Une image contenant personne, homme, souriant, posant&#10;&#10;Description générée automatiquement">
            <a:extLst>
              <a:ext uri="{FF2B5EF4-FFF2-40B4-BE49-F238E27FC236}">
                <a16:creationId xmlns:a16="http://schemas.microsoft.com/office/drawing/2014/main" id="{99BE0749-A0DC-45DA-951B-AC92F42E7F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4561" y="2134966"/>
            <a:ext cx="625853" cy="518437"/>
          </a:xfrm>
          <a:prstGeom prst="rect">
            <a:avLst/>
          </a:prstGeom>
        </p:spPr>
      </p:pic>
      <p:cxnSp>
        <p:nvCxnSpPr>
          <p:cNvPr id="68" name="Connecteur droit avec flèche 67">
            <a:extLst>
              <a:ext uri="{FF2B5EF4-FFF2-40B4-BE49-F238E27FC236}">
                <a16:creationId xmlns:a16="http://schemas.microsoft.com/office/drawing/2014/main" id="{CCFB36B7-8AFE-4A35-8FE6-DD937D3E5F73}"/>
              </a:ext>
            </a:extLst>
          </p:cNvPr>
          <p:cNvCxnSpPr>
            <a:cxnSpLocks/>
          </p:cNvCxnSpPr>
          <p:nvPr/>
        </p:nvCxnSpPr>
        <p:spPr>
          <a:xfrm flipH="1">
            <a:off x="15413647" y="3876886"/>
            <a:ext cx="1306106" cy="1989794"/>
          </a:xfrm>
          <a:prstGeom prst="straightConnector1">
            <a:avLst/>
          </a:prstGeom>
          <a:ln w="44450">
            <a:solidFill>
              <a:schemeClr val="accent6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B5279D6C-247B-46B7-A83F-92AC13F3E05A}"/>
              </a:ext>
            </a:extLst>
          </p:cNvPr>
          <p:cNvSpPr/>
          <p:nvPr/>
        </p:nvSpPr>
        <p:spPr>
          <a:xfrm>
            <a:off x="2496806" y="776062"/>
            <a:ext cx="1671637" cy="1726523"/>
          </a:xfrm>
          <a:prstGeom prst="rect">
            <a:avLst/>
          </a:prstGeom>
          <a:solidFill>
            <a:srgbClr val="3D6EFF"/>
          </a:solidFill>
          <a:ln>
            <a:solidFill>
              <a:srgbClr val="3D6E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fr-FR" sz="900" dirty="0" err="1">
                <a:solidFill>
                  <a:schemeClr val="bg1"/>
                </a:solidFill>
              </a:rPr>
              <a:t>Automated</a:t>
            </a:r>
            <a:r>
              <a:rPr lang="fr-FR" sz="900" dirty="0">
                <a:solidFill>
                  <a:schemeClr val="bg1"/>
                </a:solidFill>
              </a:rPr>
              <a:t> Training Pipeline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45120D6-D408-4ACD-A701-7B8B839BB846}"/>
              </a:ext>
            </a:extLst>
          </p:cNvPr>
          <p:cNvSpPr/>
          <p:nvPr/>
        </p:nvSpPr>
        <p:spPr>
          <a:xfrm>
            <a:off x="2657917" y="1032175"/>
            <a:ext cx="1212937" cy="199589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rgbClr val="000000"/>
                </a:solidFill>
              </a:rPr>
              <a:t>Data Validation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2574815-B18E-48EE-B192-B22351E75EB7}"/>
              </a:ext>
            </a:extLst>
          </p:cNvPr>
          <p:cNvSpPr/>
          <p:nvPr/>
        </p:nvSpPr>
        <p:spPr>
          <a:xfrm>
            <a:off x="2664795" y="1318997"/>
            <a:ext cx="1212911" cy="183225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rgbClr val="000000"/>
                </a:solidFill>
              </a:rPr>
              <a:t>Data </a:t>
            </a:r>
            <a:r>
              <a:rPr lang="fr-FR" sz="1000" dirty="0" err="1">
                <a:solidFill>
                  <a:srgbClr val="000000"/>
                </a:solidFill>
              </a:rPr>
              <a:t>Preparation</a:t>
            </a:r>
            <a:endParaRPr lang="fr-FR" sz="1000" dirty="0">
              <a:solidFill>
                <a:srgbClr val="000000"/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A4576EE7-5E71-43B0-A8FB-D25A13D5033B}"/>
              </a:ext>
            </a:extLst>
          </p:cNvPr>
          <p:cNvSpPr/>
          <p:nvPr/>
        </p:nvSpPr>
        <p:spPr>
          <a:xfrm>
            <a:off x="2673590" y="1601997"/>
            <a:ext cx="1197264" cy="172701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rgbClr val="000000"/>
                </a:solidFill>
              </a:rPr>
              <a:t>Model Training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A5EEFA37-D774-4A2D-8E2F-1BE8E4187FD4}"/>
              </a:ext>
            </a:extLst>
          </p:cNvPr>
          <p:cNvSpPr/>
          <p:nvPr/>
        </p:nvSpPr>
        <p:spPr>
          <a:xfrm>
            <a:off x="2673590" y="1892717"/>
            <a:ext cx="1197264" cy="1727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rgbClr val="000000"/>
                </a:solidFill>
              </a:rPr>
              <a:t>Model Evaluation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8E14127C-2B76-48FE-89D5-008347DE910C}"/>
              </a:ext>
            </a:extLst>
          </p:cNvPr>
          <p:cNvSpPr/>
          <p:nvPr/>
        </p:nvSpPr>
        <p:spPr>
          <a:xfrm>
            <a:off x="2680442" y="2170665"/>
            <a:ext cx="1190412" cy="172701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rgbClr val="000000"/>
                </a:solidFill>
              </a:rPr>
              <a:t>Model </a:t>
            </a:r>
            <a:r>
              <a:rPr lang="fr-FR" sz="1000" dirty="0" err="1">
                <a:solidFill>
                  <a:srgbClr val="000000"/>
                </a:solidFill>
              </a:rPr>
              <a:t>Register</a:t>
            </a:r>
            <a:endParaRPr lang="fr-FR" sz="1000" dirty="0">
              <a:solidFill>
                <a:srgbClr val="000000"/>
              </a:solidFill>
            </a:endParaRPr>
          </a:p>
        </p:txBody>
      </p:sp>
      <p:cxnSp>
        <p:nvCxnSpPr>
          <p:cNvPr id="50" name="Connecteur droit avec flèche 49">
            <a:extLst>
              <a:ext uri="{FF2B5EF4-FFF2-40B4-BE49-F238E27FC236}">
                <a16:creationId xmlns:a16="http://schemas.microsoft.com/office/drawing/2014/main" id="{207D1F71-976E-4259-9DF6-060045414958}"/>
              </a:ext>
            </a:extLst>
          </p:cNvPr>
          <p:cNvCxnSpPr>
            <a:cxnSpLocks/>
          </p:cNvCxnSpPr>
          <p:nvPr/>
        </p:nvCxnSpPr>
        <p:spPr>
          <a:xfrm>
            <a:off x="3262988" y="1215262"/>
            <a:ext cx="0" cy="8228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eur droit avec flèche 51">
            <a:extLst>
              <a:ext uri="{FF2B5EF4-FFF2-40B4-BE49-F238E27FC236}">
                <a16:creationId xmlns:a16="http://schemas.microsoft.com/office/drawing/2014/main" id="{24121BBE-2F3A-46C7-A6C8-0C4280298B4E}"/>
              </a:ext>
            </a:extLst>
          </p:cNvPr>
          <p:cNvCxnSpPr>
            <a:cxnSpLocks/>
          </p:cNvCxnSpPr>
          <p:nvPr/>
        </p:nvCxnSpPr>
        <p:spPr>
          <a:xfrm>
            <a:off x="3267745" y="1491496"/>
            <a:ext cx="0" cy="8228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eur droit avec flèche 52">
            <a:extLst>
              <a:ext uri="{FF2B5EF4-FFF2-40B4-BE49-F238E27FC236}">
                <a16:creationId xmlns:a16="http://schemas.microsoft.com/office/drawing/2014/main" id="{DA42DC71-1438-44E4-B467-2EDEB07EE0D6}"/>
              </a:ext>
            </a:extLst>
          </p:cNvPr>
          <p:cNvCxnSpPr>
            <a:cxnSpLocks/>
          </p:cNvCxnSpPr>
          <p:nvPr/>
        </p:nvCxnSpPr>
        <p:spPr>
          <a:xfrm>
            <a:off x="3272514" y="1761322"/>
            <a:ext cx="0" cy="8228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eur droit avec flèche 56">
            <a:extLst>
              <a:ext uri="{FF2B5EF4-FFF2-40B4-BE49-F238E27FC236}">
                <a16:creationId xmlns:a16="http://schemas.microsoft.com/office/drawing/2014/main" id="{EDE4866D-65CA-4F7E-AD2D-F4D34A8B5DBD}"/>
              </a:ext>
            </a:extLst>
          </p:cNvPr>
          <p:cNvCxnSpPr>
            <a:cxnSpLocks/>
          </p:cNvCxnSpPr>
          <p:nvPr/>
        </p:nvCxnSpPr>
        <p:spPr>
          <a:xfrm>
            <a:off x="3282034" y="2047074"/>
            <a:ext cx="0" cy="8228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VM symbol | Microsoft Azure Mono">
            <a:extLst>
              <a:ext uri="{FF2B5EF4-FFF2-40B4-BE49-F238E27FC236}">
                <a16:creationId xmlns:a16="http://schemas.microsoft.com/office/drawing/2014/main" id="{0D5C1D03-AD57-4904-A56F-E648CDF2A6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683" y="1602995"/>
            <a:ext cx="478855" cy="451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4" descr="VM symbol | Microsoft Azure Mono">
            <a:extLst>
              <a:ext uri="{FF2B5EF4-FFF2-40B4-BE49-F238E27FC236}">
                <a16:creationId xmlns:a16="http://schemas.microsoft.com/office/drawing/2014/main" id="{571D532E-2DEA-440F-82CD-49D1A713A1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760" y="2168232"/>
            <a:ext cx="478855" cy="451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4" name="Titre 1">
            <a:extLst>
              <a:ext uri="{FF2B5EF4-FFF2-40B4-BE49-F238E27FC236}">
                <a16:creationId xmlns:a16="http://schemas.microsoft.com/office/drawing/2014/main" id="{6615257C-5215-466F-8D44-CFE1A469F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7412" y="6339563"/>
            <a:ext cx="3090439" cy="518437"/>
          </a:xfrm>
          <a:solidFill>
            <a:schemeClr val="tx1">
              <a:lumMod val="50000"/>
            </a:schemeClr>
          </a:solidFill>
        </p:spPr>
        <p:txBody>
          <a:bodyPr>
            <a:normAutofit/>
          </a:bodyPr>
          <a:lstStyle/>
          <a:p>
            <a:r>
              <a:rPr lang="fr-FR" sz="2800" dirty="0">
                <a:solidFill>
                  <a:schemeClr val="bg1"/>
                </a:solidFill>
              </a:rPr>
              <a:t>Production phase</a:t>
            </a:r>
          </a:p>
        </p:txBody>
      </p:sp>
      <p:cxnSp>
        <p:nvCxnSpPr>
          <p:cNvPr id="102" name="Connecteur droit avec flèche 101">
            <a:extLst>
              <a:ext uri="{FF2B5EF4-FFF2-40B4-BE49-F238E27FC236}">
                <a16:creationId xmlns:a16="http://schemas.microsoft.com/office/drawing/2014/main" id="{90AB71FF-96D3-45AF-8F43-429036334AE7}"/>
              </a:ext>
            </a:extLst>
          </p:cNvPr>
          <p:cNvCxnSpPr>
            <a:cxnSpLocks/>
            <a:stCxn id="55" idx="3"/>
            <a:endCxn id="2056" idx="1"/>
          </p:cNvCxnSpPr>
          <p:nvPr/>
        </p:nvCxnSpPr>
        <p:spPr>
          <a:xfrm>
            <a:off x="1000414" y="2394185"/>
            <a:ext cx="698982" cy="939138"/>
          </a:xfrm>
          <a:prstGeom prst="straightConnector1">
            <a:avLst/>
          </a:prstGeom>
          <a:ln w="444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Connecteur droit avec flèche 112">
            <a:extLst>
              <a:ext uri="{FF2B5EF4-FFF2-40B4-BE49-F238E27FC236}">
                <a16:creationId xmlns:a16="http://schemas.microsoft.com/office/drawing/2014/main" id="{25EB28E1-166E-4F66-AFE7-15CA63793B74}"/>
              </a:ext>
            </a:extLst>
          </p:cNvPr>
          <p:cNvCxnSpPr>
            <a:cxnSpLocks/>
            <a:stCxn id="54" idx="3"/>
            <a:endCxn id="2056" idx="1"/>
          </p:cNvCxnSpPr>
          <p:nvPr/>
        </p:nvCxnSpPr>
        <p:spPr>
          <a:xfrm>
            <a:off x="1009050" y="1827715"/>
            <a:ext cx="690346" cy="1505608"/>
          </a:xfrm>
          <a:prstGeom prst="straightConnector1">
            <a:avLst/>
          </a:prstGeom>
          <a:ln w="444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Picture 10" descr="Deploy Your Private Docker Registry as a Pod in Kubernetes | by Varun Kumar  G | The Startup | Medium">
            <a:extLst>
              <a:ext uri="{FF2B5EF4-FFF2-40B4-BE49-F238E27FC236}">
                <a16:creationId xmlns:a16="http://schemas.microsoft.com/office/drawing/2014/main" id="{E3287EE5-2AD9-406E-9467-43E989EBB1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436" t="9286" r="3461" b="8062"/>
          <a:stretch/>
        </p:blipFill>
        <p:spPr bwMode="auto">
          <a:xfrm>
            <a:off x="6377990" y="3069221"/>
            <a:ext cx="904875" cy="520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7747F973-0E03-4C8B-B51A-376D5133E97A}"/>
              </a:ext>
            </a:extLst>
          </p:cNvPr>
          <p:cNvSpPr txBox="1"/>
          <p:nvPr/>
        </p:nvSpPr>
        <p:spPr>
          <a:xfrm>
            <a:off x="6278660" y="3554662"/>
            <a:ext cx="107753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/>
              <a:t>Docker </a:t>
            </a:r>
            <a:r>
              <a:rPr lang="fr-FR" sz="1100" dirty="0" err="1"/>
              <a:t>registry</a:t>
            </a:r>
            <a:endParaRPr lang="fr-FR" sz="1100" dirty="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F612601A-A1A1-4F2F-9152-EB6E5CA88709}"/>
              </a:ext>
            </a:extLst>
          </p:cNvPr>
          <p:cNvSpPr/>
          <p:nvPr/>
        </p:nvSpPr>
        <p:spPr>
          <a:xfrm>
            <a:off x="9092827" y="1018972"/>
            <a:ext cx="2236388" cy="945047"/>
          </a:xfrm>
          <a:prstGeom prst="rect">
            <a:avLst/>
          </a:prstGeom>
          <a:noFill/>
          <a:ln w="57150">
            <a:solidFill>
              <a:srgbClr val="DB21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63" name="Picture 2" descr="OpenShift — Wikipédia">
            <a:extLst>
              <a:ext uri="{FF2B5EF4-FFF2-40B4-BE49-F238E27FC236}">
                <a16:creationId xmlns:a16="http://schemas.microsoft.com/office/drawing/2014/main" id="{0D07EB71-5FC3-407A-8C40-33A1DE3B9F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18596"/>
          <a:stretch/>
        </p:blipFill>
        <p:spPr bwMode="auto">
          <a:xfrm>
            <a:off x="9128431" y="1062750"/>
            <a:ext cx="351106" cy="305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6" name="ZoneTexte 65">
            <a:extLst>
              <a:ext uri="{FF2B5EF4-FFF2-40B4-BE49-F238E27FC236}">
                <a16:creationId xmlns:a16="http://schemas.microsoft.com/office/drawing/2014/main" id="{1F3C727E-FD15-4871-86F2-7880DD9A5A09}"/>
              </a:ext>
            </a:extLst>
          </p:cNvPr>
          <p:cNvSpPr txBox="1"/>
          <p:nvPr/>
        </p:nvSpPr>
        <p:spPr>
          <a:xfrm>
            <a:off x="9443197" y="1035794"/>
            <a:ext cx="14033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>
                <a:solidFill>
                  <a:srgbClr val="DB212E"/>
                </a:solidFill>
              </a:rPr>
              <a:t>OpenShift</a:t>
            </a:r>
            <a:r>
              <a:rPr lang="fr-FR" sz="1600" dirty="0">
                <a:solidFill>
                  <a:srgbClr val="DB212E"/>
                </a:solidFill>
              </a:rPr>
              <a:t> dev</a:t>
            </a:r>
          </a:p>
        </p:txBody>
      </p:sp>
      <p:pic>
        <p:nvPicPr>
          <p:cNvPr id="67" name="Picture 8">
            <a:extLst>
              <a:ext uri="{FF2B5EF4-FFF2-40B4-BE49-F238E27FC236}">
                <a16:creationId xmlns:a16="http://schemas.microsoft.com/office/drawing/2014/main" id="{84BCBB4E-7A78-4D17-9A92-85EDC9D3BE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0261" y="1901280"/>
            <a:ext cx="974194" cy="407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Image 69" descr="Une image contenant personne, homme, souriant, posant&#10;&#10;Description générée automatiquement">
            <a:extLst>
              <a:ext uri="{FF2B5EF4-FFF2-40B4-BE49-F238E27FC236}">
                <a16:creationId xmlns:a16="http://schemas.microsoft.com/office/drawing/2014/main" id="{6C535F34-0110-4996-A724-654530F6541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-2463"/>
          <a:stretch/>
        </p:blipFill>
        <p:spPr>
          <a:xfrm>
            <a:off x="6162592" y="797299"/>
            <a:ext cx="625853" cy="518437"/>
          </a:xfrm>
          <a:prstGeom prst="rect">
            <a:avLst/>
          </a:prstGeom>
        </p:spPr>
      </p:pic>
      <p:pic>
        <p:nvPicPr>
          <p:cNvPr id="3074" name="Picture 2" descr="Kubernetes hands on series: Pods. Pods are the smallest deployable units… |  by Rakesh Jain | Medium">
            <a:extLst>
              <a:ext uri="{FF2B5EF4-FFF2-40B4-BE49-F238E27FC236}">
                <a16:creationId xmlns:a16="http://schemas.microsoft.com/office/drawing/2014/main" id="{BE2DD8CC-BB1B-4FDD-A834-388C3CF67A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4778" y="1433869"/>
            <a:ext cx="337306" cy="328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2" descr="Kubernetes hands on series: Pods. Pods are the smallest deployable units… |  by Rakesh Jain | Medium">
            <a:extLst>
              <a:ext uri="{FF2B5EF4-FFF2-40B4-BE49-F238E27FC236}">
                <a16:creationId xmlns:a16="http://schemas.microsoft.com/office/drawing/2014/main" id="{E9BFCAAF-E143-45EA-96C3-5252950634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4070" y="1433870"/>
            <a:ext cx="337306" cy="328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2" descr="Kubernetes hands on series: Pods. Pods are the smallest deployable units… |  by Rakesh Jain | Medium">
            <a:extLst>
              <a:ext uri="{FF2B5EF4-FFF2-40B4-BE49-F238E27FC236}">
                <a16:creationId xmlns:a16="http://schemas.microsoft.com/office/drawing/2014/main" id="{5C5931A0-CEF9-4867-9C31-3E0E4A2FA6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6014" y="1433869"/>
            <a:ext cx="337306" cy="328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4" name="ZoneTexte 73">
            <a:extLst>
              <a:ext uri="{FF2B5EF4-FFF2-40B4-BE49-F238E27FC236}">
                <a16:creationId xmlns:a16="http://schemas.microsoft.com/office/drawing/2014/main" id="{AE0DDE34-5722-4CEB-B8BA-7770E609EA6D}"/>
              </a:ext>
            </a:extLst>
          </p:cNvPr>
          <p:cNvSpPr txBox="1"/>
          <p:nvPr/>
        </p:nvSpPr>
        <p:spPr>
          <a:xfrm>
            <a:off x="9450034" y="1733119"/>
            <a:ext cx="46679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>
                <a:solidFill>
                  <a:srgbClr val="326CE5"/>
                </a:solidFill>
              </a:rPr>
              <a:t>zoning</a:t>
            </a:r>
          </a:p>
        </p:txBody>
      </p:sp>
      <p:sp>
        <p:nvSpPr>
          <p:cNvPr id="75" name="ZoneTexte 74">
            <a:extLst>
              <a:ext uri="{FF2B5EF4-FFF2-40B4-BE49-F238E27FC236}">
                <a16:creationId xmlns:a16="http://schemas.microsoft.com/office/drawing/2014/main" id="{5707F3CB-7A38-4CF0-9DC8-8609DF44AC50}"/>
              </a:ext>
            </a:extLst>
          </p:cNvPr>
          <p:cNvSpPr txBox="1"/>
          <p:nvPr/>
        </p:nvSpPr>
        <p:spPr>
          <a:xfrm>
            <a:off x="10052058" y="1732635"/>
            <a:ext cx="31931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 err="1">
                <a:solidFill>
                  <a:srgbClr val="326CE5"/>
                </a:solidFill>
              </a:rPr>
              <a:t>ocr</a:t>
            </a:r>
            <a:endParaRPr lang="fr-FR" sz="800" dirty="0">
              <a:solidFill>
                <a:srgbClr val="326CE5"/>
              </a:solidFill>
            </a:endParaRPr>
          </a:p>
        </p:txBody>
      </p:sp>
      <p:sp>
        <p:nvSpPr>
          <p:cNvPr id="78" name="ZoneTexte 77">
            <a:extLst>
              <a:ext uri="{FF2B5EF4-FFF2-40B4-BE49-F238E27FC236}">
                <a16:creationId xmlns:a16="http://schemas.microsoft.com/office/drawing/2014/main" id="{CDEB7AB6-E132-476B-8B3F-34D824296FEE}"/>
              </a:ext>
            </a:extLst>
          </p:cNvPr>
          <p:cNvSpPr txBox="1"/>
          <p:nvPr/>
        </p:nvSpPr>
        <p:spPr>
          <a:xfrm>
            <a:off x="10394663" y="1732635"/>
            <a:ext cx="7216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 err="1">
                <a:solidFill>
                  <a:srgbClr val="326CE5"/>
                </a:solidFill>
              </a:rPr>
              <a:t>homography</a:t>
            </a:r>
            <a:endParaRPr lang="fr-FR" sz="800" dirty="0">
              <a:solidFill>
                <a:srgbClr val="326CE5"/>
              </a:solidFill>
            </a:endParaRPr>
          </a:p>
        </p:txBody>
      </p:sp>
      <p:cxnSp>
        <p:nvCxnSpPr>
          <p:cNvPr id="82" name="Connecteur droit avec flèche 81">
            <a:extLst>
              <a:ext uri="{FF2B5EF4-FFF2-40B4-BE49-F238E27FC236}">
                <a16:creationId xmlns:a16="http://schemas.microsoft.com/office/drawing/2014/main" id="{10D2AA67-E30D-4F88-B886-03D48D2CD9AC}"/>
              </a:ext>
            </a:extLst>
          </p:cNvPr>
          <p:cNvCxnSpPr>
            <a:cxnSpLocks/>
            <a:stCxn id="62" idx="1"/>
            <a:endCxn id="39" idx="3"/>
          </p:cNvCxnSpPr>
          <p:nvPr/>
        </p:nvCxnSpPr>
        <p:spPr>
          <a:xfrm flipH="1">
            <a:off x="7282865" y="1491496"/>
            <a:ext cx="1809962" cy="1837734"/>
          </a:xfrm>
          <a:prstGeom prst="straightConnector1">
            <a:avLst/>
          </a:prstGeom>
          <a:ln w="44450">
            <a:solidFill>
              <a:srgbClr val="9D337F">
                <a:alpha val="80000"/>
              </a:srgb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Connecteur droit avec flèche 90">
            <a:extLst>
              <a:ext uri="{FF2B5EF4-FFF2-40B4-BE49-F238E27FC236}">
                <a16:creationId xmlns:a16="http://schemas.microsoft.com/office/drawing/2014/main" id="{5A2E732D-963A-4FAA-91EE-6189426105D9}"/>
              </a:ext>
            </a:extLst>
          </p:cNvPr>
          <p:cNvCxnSpPr>
            <a:cxnSpLocks/>
            <a:stCxn id="70" idx="2"/>
            <a:endCxn id="67" idx="0"/>
          </p:cNvCxnSpPr>
          <p:nvPr/>
        </p:nvCxnSpPr>
        <p:spPr>
          <a:xfrm>
            <a:off x="6475519" y="1315736"/>
            <a:ext cx="301839" cy="585544"/>
          </a:xfrm>
          <a:prstGeom prst="straightConnector1">
            <a:avLst/>
          </a:prstGeom>
          <a:ln w="44450">
            <a:solidFill>
              <a:srgbClr val="9D337F">
                <a:alpha val="8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Cylindre 103">
            <a:extLst>
              <a:ext uri="{FF2B5EF4-FFF2-40B4-BE49-F238E27FC236}">
                <a16:creationId xmlns:a16="http://schemas.microsoft.com/office/drawing/2014/main" id="{FB8F0D81-38AE-4BA7-B6FC-070A66FA30C9}"/>
              </a:ext>
            </a:extLst>
          </p:cNvPr>
          <p:cNvSpPr/>
          <p:nvPr/>
        </p:nvSpPr>
        <p:spPr>
          <a:xfrm>
            <a:off x="4071623" y="1867809"/>
            <a:ext cx="650940" cy="774836"/>
          </a:xfrm>
          <a:prstGeom prst="can">
            <a:avLst/>
          </a:prstGeom>
          <a:solidFill>
            <a:srgbClr val="F2F2F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rgbClr val="000000"/>
                </a:solidFill>
              </a:rPr>
              <a:t>Model </a:t>
            </a:r>
            <a:r>
              <a:rPr lang="fr-FR" sz="1000" dirty="0" err="1">
                <a:solidFill>
                  <a:srgbClr val="000000"/>
                </a:solidFill>
              </a:rPr>
              <a:t>Registry</a:t>
            </a:r>
            <a:endParaRPr lang="fr-FR" sz="1000" dirty="0">
              <a:solidFill>
                <a:srgbClr val="000000"/>
              </a:solidFill>
            </a:endParaRPr>
          </a:p>
        </p:txBody>
      </p:sp>
      <p:cxnSp>
        <p:nvCxnSpPr>
          <p:cNvPr id="106" name="Connecteur droit avec flèche 105">
            <a:extLst>
              <a:ext uri="{FF2B5EF4-FFF2-40B4-BE49-F238E27FC236}">
                <a16:creationId xmlns:a16="http://schemas.microsoft.com/office/drawing/2014/main" id="{76E75ECF-C0CA-4F7A-896E-26DBAEE667B5}"/>
              </a:ext>
            </a:extLst>
          </p:cNvPr>
          <p:cNvCxnSpPr>
            <a:endCxn id="104" idx="2"/>
          </p:cNvCxnSpPr>
          <p:nvPr/>
        </p:nvCxnSpPr>
        <p:spPr>
          <a:xfrm flipV="1">
            <a:off x="3870854" y="2255227"/>
            <a:ext cx="200769" cy="1789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Connecteur droit avec flèche 106">
            <a:extLst>
              <a:ext uri="{FF2B5EF4-FFF2-40B4-BE49-F238E27FC236}">
                <a16:creationId xmlns:a16="http://schemas.microsoft.com/office/drawing/2014/main" id="{166F8678-BA67-456B-8D6E-DFE47F679FE3}"/>
              </a:ext>
            </a:extLst>
          </p:cNvPr>
          <p:cNvCxnSpPr>
            <a:cxnSpLocks/>
            <a:stCxn id="62" idx="1"/>
            <a:endCxn id="67" idx="3"/>
          </p:cNvCxnSpPr>
          <p:nvPr/>
        </p:nvCxnSpPr>
        <p:spPr>
          <a:xfrm flipH="1">
            <a:off x="7264455" y="1491496"/>
            <a:ext cx="1828372" cy="613375"/>
          </a:xfrm>
          <a:prstGeom prst="straightConnector1">
            <a:avLst/>
          </a:prstGeom>
          <a:ln w="44450">
            <a:solidFill>
              <a:srgbClr val="9D337F">
                <a:alpha val="80000"/>
              </a:srgb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9" name="Picture 2" descr="Salah CHADLI">
            <a:extLst>
              <a:ext uri="{FF2B5EF4-FFF2-40B4-BE49-F238E27FC236}">
                <a16:creationId xmlns:a16="http://schemas.microsoft.com/office/drawing/2014/main" id="{74862FAB-3827-4BC3-97AF-59F67229EE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945"/>
          <a:stretch/>
        </p:blipFill>
        <p:spPr bwMode="auto">
          <a:xfrm>
            <a:off x="6849696" y="784837"/>
            <a:ext cx="625853" cy="518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2" name="Connecteur droit avec flèche 111">
            <a:extLst>
              <a:ext uri="{FF2B5EF4-FFF2-40B4-BE49-F238E27FC236}">
                <a16:creationId xmlns:a16="http://schemas.microsoft.com/office/drawing/2014/main" id="{A1B32948-4880-4910-B70B-FE850425D0CD}"/>
              </a:ext>
            </a:extLst>
          </p:cNvPr>
          <p:cNvCxnSpPr>
            <a:cxnSpLocks/>
            <a:stCxn id="109" idx="2"/>
            <a:endCxn id="67" idx="0"/>
          </p:cNvCxnSpPr>
          <p:nvPr/>
        </p:nvCxnSpPr>
        <p:spPr>
          <a:xfrm flipH="1">
            <a:off x="6777358" y="1303274"/>
            <a:ext cx="385265" cy="598006"/>
          </a:xfrm>
          <a:prstGeom prst="straightConnector1">
            <a:avLst/>
          </a:prstGeom>
          <a:ln w="44450">
            <a:solidFill>
              <a:srgbClr val="9D337F">
                <a:alpha val="8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Rectangle 120">
            <a:extLst>
              <a:ext uri="{FF2B5EF4-FFF2-40B4-BE49-F238E27FC236}">
                <a16:creationId xmlns:a16="http://schemas.microsoft.com/office/drawing/2014/main" id="{0BFD7E3F-6E2D-4A93-AEAC-F109A06CCB62}"/>
              </a:ext>
            </a:extLst>
          </p:cNvPr>
          <p:cNvSpPr/>
          <p:nvPr/>
        </p:nvSpPr>
        <p:spPr>
          <a:xfrm>
            <a:off x="9092827" y="2204178"/>
            <a:ext cx="2236388" cy="945047"/>
          </a:xfrm>
          <a:prstGeom prst="rect">
            <a:avLst/>
          </a:prstGeom>
          <a:noFill/>
          <a:ln w="57150">
            <a:solidFill>
              <a:srgbClr val="DB21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23" name="Picture 2" descr="OpenShift — Wikipédia">
            <a:extLst>
              <a:ext uri="{FF2B5EF4-FFF2-40B4-BE49-F238E27FC236}">
                <a16:creationId xmlns:a16="http://schemas.microsoft.com/office/drawing/2014/main" id="{8FD841AB-3407-442F-84F1-0E8D10A553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18596"/>
          <a:stretch/>
        </p:blipFill>
        <p:spPr bwMode="auto">
          <a:xfrm>
            <a:off x="9128431" y="2247956"/>
            <a:ext cx="351106" cy="305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4" name="ZoneTexte 123">
            <a:extLst>
              <a:ext uri="{FF2B5EF4-FFF2-40B4-BE49-F238E27FC236}">
                <a16:creationId xmlns:a16="http://schemas.microsoft.com/office/drawing/2014/main" id="{DADD09F7-EBA2-4F32-9B1D-05A6E7524D47}"/>
              </a:ext>
            </a:extLst>
          </p:cNvPr>
          <p:cNvSpPr txBox="1"/>
          <p:nvPr/>
        </p:nvSpPr>
        <p:spPr>
          <a:xfrm>
            <a:off x="9443197" y="2221000"/>
            <a:ext cx="13669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>
                <a:solidFill>
                  <a:srgbClr val="DB212E"/>
                </a:solidFill>
              </a:rPr>
              <a:t>OpenShift</a:t>
            </a:r>
            <a:r>
              <a:rPr lang="fr-FR" sz="1600" dirty="0">
                <a:solidFill>
                  <a:srgbClr val="DB212E"/>
                </a:solidFill>
              </a:rPr>
              <a:t> </a:t>
            </a:r>
            <a:r>
              <a:rPr lang="fr-FR" sz="1600" dirty="0" err="1">
                <a:solidFill>
                  <a:srgbClr val="DB212E"/>
                </a:solidFill>
              </a:rPr>
              <a:t>rec</a:t>
            </a:r>
            <a:endParaRPr lang="fr-FR" sz="1600" dirty="0">
              <a:solidFill>
                <a:srgbClr val="DB212E"/>
              </a:solidFill>
            </a:endParaRPr>
          </a:p>
        </p:txBody>
      </p:sp>
      <p:pic>
        <p:nvPicPr>
          <p:cNvPr id="125" name="Picture 2" descr="Kubernetes hands on series: Pods. Pods are the smallest deployable units… |  by Rakesh Jain | Medium">
            <a:extLst>
              <a:ext uri="{FF2B5EF4-FFF2-40B4-BE49-F238E27FC236}">
                <a16:creationId xmlns:a16="http://schemas.microsoft.com/office/drawing/2014/main" id="{2935B51C-8BD7-4D20-8072-098EABD71E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4778" y="2619075"/>
            <a:ext cx="337306" cy="328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6" name="Picture 2" descr="Kubernetes hands on series: Pods. Pods are the smallest deployable units… |  by Rakesh Jain | Medium">
            <a:extLst>
              <a:ext uri="{FF2B5EF4-FFF2-40B4-BE49-F238E27FC236}">
                <a16:creationId xmlns:a16="http://schemas.microsoft.com/office/drawing/2014/main" id="{9F9097AB-42FF-4062-BE66-C6098EB8CD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4070" y="2619076"/>
            <a:ext cx="337306" cy="328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7" name="Picture 2" descr="Kubernetes hands on series: Pods. Pods are the smallest deployable units… |  by Rakesh Jain | Medium">
            <a:extLst>
              <a:ext uri="{FF2B5EF4-FFF2-40B4-BE49-F238E27FC236}">
                <a16:creationId xmlns:a16="http://schemas.microsoft.com/office/drawing/2014/main" id="{712AFF66-B5FC-4F99-A7D6-CEF362C631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6014" y="2619075"/>
            <a:ext cx="337306" cy="328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8" name="ZoneTexte 127">
            <a:extLst>
              <a:ext uri="{FF2B5EF4-FFF2-40B4-BE49-F238E27FC236}">
                <a16:creationId xmlns:a16="http://schemas.microsoft.com/office/drawing/2014/main" id="{6ACC267C-4387-44DB-861A-26A294F8EF2E}"/>
              </a:ext>
            </a:extLst>
          </p:cNvPr>
          <p:cNvSpPr txBox="1"/>
          <p:nvPr/>
        </p:nvSpPr>
        <p:spPr>
          <a:xfrm>
            <a:off x="9450034" y="2907567"/>
            <a:ext cx="46679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>
                <a:solidFill>
                  <a:srgbClr val="326CE5"/>
                </a:solidFill>
              </a:rPr>
              <a:t>zoning</a:t>
            </a:r>
          </a:p>
        </p:txBody>
      </p:sp>
      <p:sp>
        <p:nvSpPr>
          <p:cNvPr id="129" name="ZoneTexte 128">
            <a:extLst>
              <a:ext uri="{FF2B5EF4-FFF2-40B4-BE49-F238E27FC236}">
                <a16:creationId xmlns:a16="http://schemas.microsoft.com/office/drawing/2014/main" id="{618DD696-E7C0-424F-8C3B-A95ACE051020}"/>
              </a:ext>
            </a:extLst>
          </p:cNvPr>
          <p:cNvSpPr txBox="1"/>
          <p:nvPr/>
        </p:nvSpPr>
        <p:spPr>
          <a:xfrm>
            <a:off x="10052058" y="2917841"/>
            <a:ext cx="31931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 err="1">
                <a:solidFill>
                  <a:srgbClr val="326CE5"/>
                </a:solidFill>
              </a:rPr>
              <a:t>ocr</a:t>
            </a:r>
            <a:endParaRPr lang="fr-FR" sz="800" dirty="0">
              <a:solidFill>
                <a:srgbClr val="326CE5"/>
              </a:solidFill>
            </a:endParaRPr>
          </a:p>
        </p:txBody>
      </p:sp>
      <p:sp>
        <p:nvSpPr>
          <p:cNvPr id="130" name="ZoneTexte 129">
            <a:extLst>
              <a:ext uri="{FF2B5EF4-FFF2-40B4-BE49-F238E27FC236}">
                <a16:creationId xmlns:a16="http://schemas.microsoft.com/office/drawing/2014/main" id="{D88E2EA0-BCFD-43B0-A09F-3E448B585494}"/>
              </a:ext>
            </a:extLst>
          </p:cNvPr>
          <p:cNvSpPr txBox="1"/>
          <p:nvPr/>
        </p:nvSpPr>
        <p:spPr>
          <a:xfrm>
            <a:off x="10394663" y="2917841"/>
            <a:ext cx="7216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 err="1">
                <a:solidFill>
                  <a:srgbClr val="326CE5"/>
                </a:solidFill>
              </a:rPr>
              <a:t>homography</a:t>
            </a:r>
            <a:endParaRPr lang="fr-FR" sz="800" dirty="0">
              <a:solidFill>
                <a:srgbClr val="326CE5"/>
              </a:solidFill>
            </a:endParaRP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56504CC2-A444-4320-8AC2-BECA20C96889}"/>
              </a:ext>
            </a:extLst>
          </p:cNvPr>
          <p:cNvSpPr/>
          <p:nvPr/>
        </p:nvSpPr>
        <p:spPr>
          <a:xfrm>
            <a:off x="9117412" y="3392211"/>
            <a:ext cx="2236388" cy="945047"/>
          </a:xfrm>
          <a:prstGeom prst="rect">
            <a:avLst/>
          </a:prstGeom>
          <a:noFill/>
          <a:ln w="57150">
            <a:solidFill>
              <a:srgbClr val="DB21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32" name="Picture 2" descr="OpenShift — Wikipédia">
            <a:extLst>
              <a:ext uri="{FF2B5EF4-FFF2-40B4-BE49-F238E27FC236}">
                <a16:creationId xmlns:a16="http://schemas.microsoft.com/office/drawing/2014/main" id="{C0E4F4B0-4B9F-41A7-9E43-6A8C81BB46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18596"/>
          <a:stretch/>
        </p:blipFill>
        <p:spPr bwMode="auto">
          <a:xfrm>
            <a:off x="9153016" y="3435989"/>
            <a:ext cx="351106" cy="305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3" name="ZoneTexte 132">
            <a:extLst>
              <a:ext uri="{FF2B5EF4-FFF2-40B4-BE49-F238E27FC236}">
                <a16:creationId xmlns:a16="http://schemas.microsoft.com/office/drawing/2014/main" id="{358C3FD6-C89A-479D-BA73-F70A9D979CAF}"/>
              </a:ext>
            </a:extLst>
          </p:cNvPr>
          <p:cNvSpPr txBox="1"/>
          <p:nvPr/>
        </p:nvSpPr>
        <p:spPr>
          <a:xfrm>
            <a:off x="9467782" y="3409033"/>
            <a:ext cx="1821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>
                <a:solidFill>
                  <a:srgbClr val="DB212E"/>
                </a:solidFill>
              </a:rPr>
              <a:t>OpenShift</a:t>
            </a:r>
            <a:r>
              <a:rPr lang="fr-FR" sz="1600" dirty="0">
                <a:solidFill>
                  <a:srgbClr val="DB212E"/>
                </a:solidFill>
              </a:rPr>
              <a:t> </a:t>
            </a:r>
            <a:r>
              <a:rPr lang="fr-FR" sz="1600" dirty="0" err="1">
                <a:solidFill>
                  <a:srgbClr val="DB212E"/>
                </a:solidFill>
              </a:rPr>
              <a:t>pre</a:t>
            </a:r>
            <a:r>
              <a:rPr lang="fr-FR" sz="1600" dirty="0">
                <a:solidFill>
                  <a:srgbClr val="DB212E"/>
                </a:solidFill>
              </a:rPr>
              <a:t>-prod</a:t>
            </a:r>
          </a:p>
        </p:txBody>
      </p:sp>
      <p:pic>
        <p:nvPicPr>
          <p:cNvPr id="134" name="Picture 2" descr="Kubernetes hands on series: Pods. Pods are the smallest deployable units… |  by Rakesh Jain | Medium">
            <a:extLst>
              <a:ext uri="{FF2B5EF4-FFF2-40B4-BE49-F238E27FC236}">
                <a16:creationId xmlns:a16="http://schemas.microsoft.com/office/drawing/2014/main" id="{A443C2BD-CD08-47C0-9506-87060BED70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9363" y="3807108"/>
            <a:ext cx="337306" cy="328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5" name="Picture 2" descr="Kubernetes hands on series: Pods. Pods are the smallest deployable units… |  by Rakesh Jain | Medium">
            <a:extLst>
              <a:ext uri="{FF2B5EF4-FFF2-40B4-BE49-F238E27FC236}">
                <a16:creationId xmlns:a16="http://schemas.microsoft.com/office/drawing/2014/main" id="{4A47E679-7598-4B69-87F6-CDF64E862B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8655" y="3807109"/>
            <a:ext cx="337306" cy="328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6" name="Picture 2" descr="Kubernetes hands on series: Pods. Pods are the smallest deployable units… |  by Rakesh Jain | Medium">
            <a:extLst>
              <a:ext uri="{FF2B5EF4-FFF2-40B4-BE49-F238E27FC236}">
                <a16:creationId xmlns:a16="http://schemas.microsoft.com/office/drawing/2014/main" id="{F7EF8FBE-306F-4172-9F5A-6A9C36489D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0599" y="3807108"/>
            <a:ext cx="337306" cy="328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7" name="ZoneTexte 136">
            <a:extLst>
              <a:ext uri="{FF2B5EF4-FFF2-40B4-BE49-F238E27FC236}">
                <a16:creationId xmlns:a16="http://schemas.microsoft.com/office/drawing/2014/main" id="{922F2E2F-589C-4AA8-A348-93872C5AC831}"/>
              </a:ext>
            </a:extLst>
          </p:cNvPr>
          <p:cNvSpPr txBox="1"/>
          <p:nvPr/>
        </p:nvSpPr>
        <p:spPr>
          <a:xfrm>
            <a:off x="9474619" y="4106358"/>
            <a:ext cx="46679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>
                <a:solidFill>
                  <a:srgbClr val="326CE5"/>
                </a:solidFill>
              </a:rPr>
              <a:t>zoning</a:t>
            </a:r>
          </a:p>
        </p:txBody>
      </p:sp>
      <p:sp>
        <p:nvSpPr>
          <p:cNvPr id="138" name="ZoneTexte 137">
            <a:extLst>
              <a:ext uri="{FF2B5EF4-FFF2-40B4-BE49-F238E27FC236}">
                <a16:creationId xmlns:a16="http://schemas.microsoft.com/office/drawing/2014/main" id="{4E92AD28-2CCD-410F-9D4C-0F099288B473}"/>
              </a:ext>
            </a:extLst>
          </p:cNvPr>
          <p:cNvSpPr txBox="1"/>
          <p:nvPr/>
        </p:nvSpPr>
        <p:spPr>
          <a:xfrm>
            <a:off x="10076643" y="4105874"/>
            <a:ext cx="31931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 err="1">
                <a:solidFill>
                  <a:srgbClr val="326CE5"/>
                </a:solidFill>
              </a:rPr>
              <a:t>ocr</a:t>
            </a:r>
            <a:endParaRPr lang="fr-FR" sz="800" dirty="0">
              <a:solidFill>
                <a:srgbClr val="326CE5"/>
              </a:solidFill>
            </a:endParaRPr>
          </a:p>
        </p:txBody>
      </p:sp>
      <p:sp>
        <p:nvSpPr>
          <p:cNvPr id="139" name="ZoneTexte 138">
            <a:extLst>
              <a:ext uri="{FF2B5EF4-FFF2-40B4-BE49-F238E27FC236}">
                <a16:creationId xmlns:a16="http://schemas.microsoft.com/office/drawing/2014/main" id="{B5066EC8-0D79-45B0-B7FC-9C39EB6AB5AD}"/>
              </a:ext>
            </a:extLst>
          </p:cNvPr>
          <p:cNvSpPr txBox="1"/>
          <p:nvPr/>
        </p:nvSpPr>
        <p:spPr>
          <a:xfrm>
            <a:off x="10419248" y="4105874"/>
            <a:ext cx="7216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 err="1">
                <a:solidFill>
                  <a:srgbClr val="326CE5"/>
                </a:solidFill>
              </a:rPr>
              <a:t>homography</a:t>
            </a:r>
            <a:endParaRPr lang="fr-FR" sz="800" dirty="0">
              <a:solidFill>
                <a:srgbClr val="326CE5"/>
              </a:solidFill>
            </a:endParaRPr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DF64E953-E769-4007-9076-A32A67D22A64}"/>
              </a:ext>
            </a:extLst>
          </p:cNvPr>
          <p:cNvSpPr/>
          <p:nvPr/>
        </p:nvSpPr>
        <p:spPr>
          <a:xfrm>
            <a:off x="9117412" y="4592987"/>
            <a:ext cx="2236388" cy="945047"/>
          </a:xfrm>
          <a:prstGeom prst="rect">
            <a:avLst/>
          </a:prstGeom>
          <a:noFill/>
          <a:ln w="57150">
            <a:solidFill>
              <a:srgbClr val="DB21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41" name="Picture 2" descr="OpenShift — Wikipédia">
            <a:extLst>
              <a:ext uri="{FF2B5EF4-FFF2-40B4-BE49-F238E27FC236}">
                <a16:creationId xmlns:a16="http://schemas.microsoft.com/office/drawing/2014/main" id="{E4321ED0-F094-4451-924D-D2116B434D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18596"/>
          <a:stretch/>
        </p:blipFill>
        <p:spPr bwMode="auto">
          <a:xfrm>
            <a:off x="9153016" y="4636765"/>
            <a:ext cx="351106" cy="305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2" name="ZoneTexte 141">
            <a:extLst>
              <a:ext uri="{FF2B5EF4-FFF2-40B4-BE49-F238E27FC236}">
                <a16:creationId xmlns:a16="http://schemas.microsoft.com/office/drawing/2014/main" id="{C3B1FC99-179E-4DE3-9C64-6E289256F7EA}"/>
              </a:ext>
            </a:extLst>
          </p:cNvPr>
          <p:cNvSpPr txBox="1"/>
          <p:nvPr/>
        </p:nvSpPr>
        <p:spPr>
          <a:xfrm>
            <a:off x="9467782" y="4609809"/>
            <a:ext cx="14866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>
                <a:solidFill>
                  <a:srgbClr val="DB212E"/>
                </a:solidFill>
              </a:rPr>
              <a:t>OpenShift</a:t>
            </a:r>
            <a:r>
              <a:rPr lang="fr-FR" sz="1600" dirty="0">
                <a:solidFill>
                  <a:srgbClr val="DB212E"/>
                </a:solidFill>
              </a:rPr>
              <a:t> prod</a:t>
            </a:r>
          </a:p>
        </p:txBody>
      </p:sp>
      <p:pic>
        <p:nvPicPr>
          <p:cNvPr id="143" name="Picture 2" descr="Kubernetes hands on series: Pods. Pods are the smallest deployable units… |  by Rakesh Jain | Medium">
            <a:extLst>
              <a:ext uri="{FF2B5EF4-FFF2-40B4-BE49-F238E27FC236}">
                <a16:creationId xmlns:a16="http://schemas.microsoft.com/office/drawing/2014/main" id="{65770948-480C-45FC-BFA5-B28C8EA9F2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9363" y="5007884"/>
            <a:ext cx="337306" cy="328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4" name="Picture 2" descr="Kubernetes hands on series: Pods. Pods are the smallest deployable units… |  by Rakesh Jain | Medium">
            <a:extLst>
              <a:ext uri="{FF2B5EF4-FFF2-40B4-BE49-F238E27FC236}">
                <a16:creationId xmlns:a16="http://schemas.microsoft.com/office/drawing/2014/main" id="{905F4C06-871E-45F5-9E38-B9FBDF1448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8655" y="5007885"/>
            <a:ext cx="337306" cy="328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5" name="Picture 2" descr="Kubernetes hands on series: Pods. Pods are the smallest deployable units… |  by Rakesh Jain | Medium">
            <a:extLst>
              <a:ext uri="{FF2B5EF4-FFF2-40B4-BE49-F238E27FC236}">
                <a16:creationId xmlns:a16="http://schemas.microsoft.com/office/drawing/2014/main" id="{B1C3ACCC-BBAF-42BA-90C1-339EAD97AE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0599" y="5007884"/>
            <a:ext cx="337306" cy="328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6" name="ZoneTexte 145">
            <a:extLst>
              <a:ext uri="{FF2B5EF4-FFF2-40B4-BE49-F238E27FC236}">
                <a16:creationId xmlns:a16="http://schemas.microsoft.com/office/drawing/2014/main" id="{3A750CFC-725E-406E-B613-1F4C89783F38}"/>
              </a:ext>
            </a:extLst>
          </p:cNvPr>
          <p:cNvSpPr txBox="1"/>
          <p:nvPr/>
        </p:nvSpPr>
        <p:spPr>
          <a:xfrm>
            <a:off x="9474619" y="5307134"/>
            <a:ext cx="46679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>
                <a:solidFill>
                  <a:srgbClr val="326CE5"/>
                </a:solidFill>
              </a:rPr>
              <a:t>zoning</a:t>
            </a:r>
          </a:p>
        </p:txBody>
      </p:sp>
      <p:sp>
        <p:nvSpPr>
          <p:cNvPr id="147" name="ZoneTexte 146">
            <a:extLst>
              <a:ext uri="{FF2B5EF4-FFF2-40B4-BE49-F238E27FC236}">
                <a16:creationId xmlns:a16="http://schemas.microsoft.com/office/drawing/2014/main" id="{ED8B2EC2-A38E-4F01-B670-0EA6DC00C449}"/>
              </a:ext>
            </a:extLst>
          </p:cNvPr>
          <p:cNvSpPr txBox="1"/>
          <p:nvPr/>
        </p:nvSpPr>
        <p:spPr>
          <a:xfrm>
            <a:off x="10076643" y="5306650"/>
            <a:ext cx="31931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 err="1">
                <a:solidFill>
                  <a:srgbClr val="326CE5"/>
                </a:solidFill>
              </a:rPr>
              <a:t>ocr</a:t>
            </a:r>
            <a:endParaRPr lang="fr-FR" sz="800" dirty="0">
              <a:solidFill>
                <a:srgbClr val="326CE5"/>
              </a:solidFill>
            </a:endParaRPr>
          </a:p>
        </p:txBody>
      </p:sp>
      <p:sp>
        <p:nvSpPr>
          <p:cNvPr id="148" name="ZoneTexte 147">
            <a:extLst>
              <a:ext uri="{FF2B5EF4-FFF2-40B4-BE49-F238E27FC236}">
                <a16:creationId xmlns:a16="http://schemas.microsoft.com/office/drawing/2014/main" id="{D49D3597-3B16-4312-BEA8-4BBADD7AF7D2}"/>
              </a:ext>
            </a:extLst>
          </p:cNvPr>
          <p:cNvSpPr txBox="1"/>
          <p:nvPr/>
        </p:nvSpPr>
        <p:spPr>
          <a:xfrm>
            <a:off x="10419248" y="5306650"/>
            <a:ext cx="7216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 err="1">
                <a:solidFill>
                  <a:srgbClr val="326CE5"/>
                </a:solidFill>
              </a:rPr>
              <a:t>homography</a:t>
            </a:r>
            <a:endParaRPr lang="fr-FR" sz="800" dirty="0">
              <a:solidFill>
                <a:srgbClr val="326CE5"/>
              </a:solidFill>
            </a:endParaRPr>
          </a:p>
        </p:txBody>
      </p:sp>
      <p:pic>
        <p:nvPicPr>
          <p:cNvPr id="84" name="Picture 4" descr="Azure Machine Learning">
            <a:extLst>
              <a:ext uri="{FF2B5EF4-FFF2-40B4-BE49-F238E27FC236}">
                <a16:creationId xmlns:a16="http://schemas.microsoft.com/office/drawing/2014/main" id="{9BFDA2D1-67E1-438B-A78A-43FA65FF51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96" t="27459" r="37476" b="30796"/>
          <a:stretch/>
        </p:blipFill>
        <p:spPr bwMode="auto">
          <a:xfrm>
            <a:off x="1711706" y="4146853"/>
            <a:ext cx="327488" cy="332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5" name="Rectangle 84">
            <a:extLst>
              <a:ext uri="{FF2B5EF4-FFF2-40B4-BE49-F238E27FC236}">
                <a16:creationId xmlns:a16="http://schemas.microsoft.com/office/drawing/2014/main" id="{BB0A35BB-417F-489A-A273-31E9D0123AB7}"/>
              </a:ext>
            </a:extLst>
          </p:cNvPr>
          <p:cNvSpPr/>
          <p:nvPr/>
        </p:nvSpPr>
        <p:spPr>
          <a:xfrm>
            <a:off x="1582647" y="4086328"/>
            <a:ext cx="3390070" cy="2431228"/>
          </a:xfrm>
          <a:prstGeom prst="rect">
            <a:avLst/>
          </a:prstGeom>
          <a:noFill/>
          <a:ln w="57150">
            <a:solidFill>
              <a:srgbClr val="006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62C4"/>
              </a:solidFill>
            </a:endParaRPr>
          </a:p>
        </p:txBody>
      </p:sp>
      <p:sp>
        <p:nvSpPr>
          <p:cNvPr id="86" name="ZoneTexte 85">
            <a:extLst>
              <a:ext uri="{FF2B5EF4-FFF2-40B4-BE49-F238E27FC236}">
                <a16:creationId xmlns:a16="http://schemas.microsoft.com/office/drawing/2014/main" id="{571EBCD3-A1EE-4410-A5B9-05D8D7B9CDFB}"/>
              </a:ext>
            </a:extLst>
          </p:cNvPr>
          <p:cNvSpPr txBox="1"/>
          <p:nvPr/>
        </p:nvSpPr>
        <p:spPr>
          <a:xfrm>
            <a:off x="1964922" y="4129537"/>
            <a:ext cx="13767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>
                <a:solidFill>
                  <a:srgbClr val="0062C4"/>
                </a:solidFill>
              </a:rPr>
              <a:t>AzureML</a:t>
            </a:r>
            <a:r>
              <a:rPr lang="fr-FR" sz="1600" dirty="0">
                <a:solidFill>
                  <a:srgbClr val="0062C4"/>
                </a:solidFill>
              </a:rPr>
              <a:t> prod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71BE1412-49F9-4983-B8F6-436D1DDF3522}"/>
              </a:ext>
            </a:extLst>
          </p:cNvPr>
          <p:cNvSpPr/>
          <p:nvPr/>
        </p:nvSpPr>
        <p:spPr>
          <a:xfrm>
            <a:off x="2496806" y="4580210"/>
            <a:ext cx="1671637" cy="1726523"/>
          </a:xfrm>
          <a:prstGeom prst="rect">
            <a:avLst/>
          </a:prstGeom>
          <a:solidFill>
            <a:srgbClr val="3D6EFF"/>
          </a:solidFill>
          <a:ln>
            <a:solidFill>
              <a:srgbClr val="3D6E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fr-FR" sz="900" dirty="0" err="1">
                <a:solidFill>
                  <a:schemeClr val="bg1"/>
                </a:solidFill>
              </a:rPr>
              <a:t>Automated</a:t>
            </a:r>
            <a:r>
              <a:rPr lang="fr-FR" sz="900" dirty="0">
                <a:solidFill>
                  <a:schemeClr val="bg1"/>
                </a:solidFill>
              </a:rPr>
              <a:t> Training Pipeline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3DF4C30D-B708-4D54-BBC6-A18D19032A9F}"/>
              </a:ext>
            </a:extLst>
          </p:cNvPr>
          <p:cNvSpPr/>
          <p:nvPr/>
        </p:nvSpPr>
        <p:spPr>
          <a:xfrm>
            <a:off x="2657917" y="4836323"/>
            <a:ext cx="1212937" cy="199589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rgbClr val="000000"/>
                </a:solidFill>
              </a:rPr>
              <a:t>Data Validation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BC6FA156-9DD5-4239-B6C8-CBB343A32D68}"/>
              </a:ext>
            </a:extLst>
          </p:cNvPr>
          <p:cNvSpPr/>
          <p:nvPr/>
        </p:nvSpPr>
        <p:spPr>
          <a:xfrm>
            <a:off x="2664795" y="5123145"/>
            <a:ext cx="1212911" cy="183225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rgbClr val="000000"/>
                </a:solidFill>
              </a:rPr>
              <a:t>Data </a:t>
            </a:r>
            <a:r>
              <a:rPr lang="fr-FR" sz="1000" dirty="0" err="1">
                <a:solidFill>
                  <a:srgbClr val="000000"/>
                </a:solidFill>
              </a:rPr>
              <a:t>Preparation</a:t>
            </a:r>
            <a:endParaRPr lang="fr-FR" sz="1000" dirty="0">
              <a:solidFill>
                <a:srgbClr val="000000"/>
              </a:solidFill>
            </a:endParaRP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C7AD0BB6-8796-4389-821C-EFC7534A1894}"/>
              </a:ext>
            </a:extLst>
          </p:cNvPr>
          <p:cNvSpPr/>
          <p:nvPr/>
        </p:nvSpPr>
        <p:spPr>
          <a:xfrm>
            <a:off x="2673590" y="5406145"/>
            <a:ext cx="1197264" cy="172701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rgbClr val="000000"/>
                </a:solidFill>
              </a:rPr>
              <a:t>Model Training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18BD07E8-40F2-45B1-B06E-2DFAF0EB5EC2}"/>
              </a:ext>
            </a:extLst>
          </p:cNvPr>
          <p:cNvSpPr/>
          <p:nvPr/>
        </p:nvSpPr>
        <p:spPr>
          <a:xfrm>
            <a:off x="2673590" y="5696865"/>
            <a:ext cx="1197264" cy="1727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rgbClr val="000000"/>
                </a:solidFill>
              </a:rPr>
              <a:t>Model Evaluation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2E66B189-5733-4EEE-95DC-160B9A007372}"/>
              </a:ext>
            </a:extLst>
          </p:cNvPr>
          <p:cNvSpPr/>
          <p:nvPr/>
        </p:nvSpPr>
        <p:spPr>
          <a:xfrm>
            <a:off x="2680442" y="5974813"/>
            <a:ext cx="1190412" cy="172701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rgbClr val="000000"/>
                </a:solidFill>
              </a:rPr>
              <a:t>Model </a:t>
            </a:r>
            <a:r>
              <a:rPr lang="fr-FR" sz="1000" dirty="0" err="1">
                <a:solidFill>
                  <a:srgbClr val="000000"/>
                </a:solidFill>
              </a:rPr>
              <a:t>Register</a:t>
            </a:r>
            <a:endParaRPr lang="fr-FR" sz="1000" dirty="0">
              <a:solidFill>
                <a:srgbClr val="000000"/>
              </a:solidFill>
            </a:endParaRPr>
          </a:p>
        </p:txBody>
      </p:sp>
      <p:cxnSp>
        <p:nvCxnSpPr>
          <p:cNvPr id="95" name="Connecteur droit avec flèche 94">
            <a:extLst>
              <a:ext uri="{FF2B5EF4-FFF2-40B4-BE49-F238E27FC236}">
                <a16:creationId xmlns:a16="http://schemas.microsoft.com/office/drawing/2014/main" id="{B080A548-86EA-4C28-B298-1B76FF29F929}"/>
              </a:ext>
            </a:extLst>
          </p:cNvPr>
          <p:cNvCxnSpPr>
            <a:cxnSpLocks/>
          </p:cNvCxnSpPr>
          <p:nvPr/>
        </p:nvCxnSpPr>
        <p:spPr>
          <a:xfrm>
            <a:off x="3262988" y="5019410"/>
            <a:ext cx="0" cy="8228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cteur droit avec flèche 95">
            <a:extLst>
              <a:ext uri="{FF2B5EF4-FFF2-40B4-BE49-F238E27FC236}">
                <a16:creationId xmlns:a16="http://schemas.microsoft.com/office/drawing/2014/main" id="{32E614EE-C23A-4AB6-AB24-3FDF874075B9}"/>
              </a:ext>
            </a:extLst>
          </p:cNvPr>
          <p:cNvCxnSpPr>
            <a:cxnSpLocks/>
          </p:cNvCxnSpPr>
          <p:nvPr/>
        </p:nvCxnSpPr>
        <p:spPr>
          <a:xfrm>
            <a:off x="3267745" y="5295644"/>
            <a:ext cx="0" cy="8228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necteur droit avec flèche 96">
            <a:extLst>
              <a:ext uri="{FF2B5EF4-FFF2-40B4-BE49-F238E27FC236}">
                <a16:creationId xmlns:a16="http://schemas.microsoft.com/office/drawing/2014/main" id="{30964649-9F9F-496C-9F41-D453D109F869}"/>
              </a:ext>
            </a:extLst>
          </p:cNvPr>
          <p:cNvCxnSpPr>
            <a:cxnSpLocks/>
          </p:cNvCxnSpPr>
          <p:nvPr/>
        </p:nvCxnSpPr>
        <p:spPr>
          <a:xfrm>
            <a:off x="3272514" y="5565470"/>
            <a:ext cx="0" cy="8228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Connecteur droit avec flèche 97">
            <a:extLst>
              <a:ext uri="{FF2B5EF4-FFF2-40B4-BE49-F238E27FC236}">
                <a16:creationId xmlns:a16="http://schemas.microsoft.com/office/drawing/2014/main" id="{9EB7D705-0ECD-43B7-8701-BA5D2DA762B2}"/>
              </a:ext>
            </a:extLst>
          </p:cNvPr>
          <p:cNvCxnSpPr>
            <a:cxnSpLocks/>
          </p:cNvCxnSpPr>
          <p:nvPr/>
        </p:nvCxnSpPr>
        <p:spPr>
          <a:xfrm>
            <a:off x="3282034" y="5851222"/>
            <a:ext cx="0" cy="8228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Cylindre 110">
            <a:extLst>
              <a:ext uri="{FF2B5EF4-FFF2-40B4-BE49-F238E27FC236}">
                <a16:creationId xmlns:a16="http://schemas.microsoft.com/office/drawing/2014/main" id="{95D68641-7BD5-4C54-9FDB-CEE1EA968D9E}"/>
              </a:ext>
            </a:extLst>
          </p:cNvPr>
          <p:cNvSpPr/>
          <p:nvPr/>
        </p:nvSpPr>
        <p:spPr>
          <a:xfrm>
            <a:off x="4071623" y="5671957"/>
            <a:ext cx="650940" cy="774836"/>
          </a:xfrm>
          <a:prstGeom prst="can">
            <a:avLst/>
          </a:prstGeom>
          <a:solidFill>
            <a:srgbClr val="F2F2F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rgbClr val="000000"/>
                </a:solidFill>
              </a:rPr>
              <a:t>Model </a:t>
            </a:r>
            <a:r>
              <a:rPr lang="fr-FR" sz="1000" dirty="0" err="1">
                <a:solidFill>
                  <a:srgbClr val="000000"/>
                </a:solidFill>
              </a:rPr>
              <a:t>Registry</a:t>
            </a:r>
            <a:endParaRPr lang="fr-FR" sz="1000" dirty="0">
              <a:solidFill>
                <a:srgbClr val="000000"/>
              </a:solidFill>
            </a:endParaRPr>
          </a:p>
        </p:txBody>
      </p:sp>
      <p:cxnSp>
        <p:nvCxnSpPr>
          <p:cNvPr id="114" name="Connecteur droit avec flèche 113">
            <a:extLst>
              <a:ext uri="{FF2B5EF4-FFF2-40B4-BE49-F238E27FC236}">
                <a16:creationId xmlns:a16="http://schemas.microsoft.com/office/drawing/2014/main" id="{569F0339-49A0-4AB9-8B37-D308FE0A378A}"/>
              </a:ext>
            </a:extLst>
          </p:cNvPr>
          <p:cNvCxnSpPr>
            <a:endCxn id="111" idx="2"/>
          </p:cNvCxnSpPr>
          <p:nvPr/>
        </p:nvCxnSpPr>
        <p:spPr>
          <a:xfrm flipV="1">
            <a:off x="3870854" y="6059375"/>
            <a:ext cx="200769" cy="1789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5" name="Picture 2" descr="Azure DevOps Pipelines: Multi-Stage Pipelines">
            <a:extLst>
              <a:ext uri="{FF2B5EF4-FFF2-40B4-BE49-F238E27FC236}">
                <a16:creationId xmlns:a16="http://schemas.microsoft.com/office/drawing/2014/main" id="{5FD6D3BA-FD6B-469B-BFFD-853F283A4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6470" y="3505110"/>
            <a:ext cx="512308" cy="512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7" name="Connecteur droit avec flèche 116">
            <a:extLst>
              <a:ext uri="{FF2B5EF4-FFF2-40B4-BE49-F238E27FC236}">
                <a16:creationId xmlns:a16="http://schemas.microsoft.com/office/drawing/2014/main" id="{5D434511-5BC7-40AB-96AB-DBBB0506E02F}"/>
              </a:ext>
            </a:extLst>
          </p:cNvPr>
          <p:cNvCxnSpPr>
            <a:cxnSpLocks/>
            <a:stCxn id="2056" idx="3"/>
            <a:endCxn id="115" idx="1"/>
          </p:cNvCxnSpPr>
          <p:nvPr/>
        </p:nvCxnSpPr>
        <p:spPr>
          <a:xfrm>
            <a:off x="2673590" y="3333323"/>
            <a:ext cx="402880" cy="427941"/>
          </a:xfrm>
          <a:prstGeom prst="straightConnector1">
            <a:avLst/>
          </a:prstGeom>
          <a:ln w="44450">
            <a:solidFill>
              <a:srgbClr val="FF5960">
                <a:alpha val="8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Connecteur droit avec flèche 117">
            <a:extLst>
              <a:ext uri="{FF2B5EF4-FFF2-40B4-BE49-F238E27FC236}">
                <a16:creationId xmlns:a16="http://schemas.microsoft.com/office/drawing/2014/main" id="{A340ADAF-B438-4832-B366-8FE511E4EE3A}"/>
              </a:ext>
            </a:extLst>
          </p:cNvPr>
          <p:cNvCxnSpPr>
            <a:cxnSpLocks/>
            <a:stCxn id="115" idx="2"/>
            <a:endCxn id="87" idx="0"/>
          </p:cNvCxnSpPr>
          <p:nvPr/>
        </p:nvCxnSpPr>
        <p:spPr>
          <a:xfrm>
            <a:off x="3332624" y="4017418"/>
            <a:ext cx="1" cy="562792"/>
          </a:xfrm>
          <a:prstGeom prst="straightConnector1">
            <a:avLst/>
          </a:prstGeom>
          <a:ln w="44450">
            <a:solidFill>
              <a:srgbClr val="FF5960">
                <a:alpha val="8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Connecteur droit avec flèche 118">
            <a:extLst>
              <a:ext uri="{FF2B5EF4-FFF2-40B4-BE49-F238E27FC236}">
                <a16:creationId xmlns:a16="http://schemas.microsoft.com/office/drawing/2014/main" id="{80A9FF18-83B1-42FF-BD9B-42DF94E41DF9}"/>
              </a:ext>
            </a:extLst>
          </p:cNvPr>
          <p:cNvCxnSpPr>
            <a:cxnSpLocks/>
            <a:stCxn id="115" idx="3"/>
            <a:endCxn id="39" idx="1"/>
          </p:cNvCxnSpPr>
          <p:nvPr/>
        </p:nvCxnSpPr>
        <p:spPr>
          <a:xfrm flipV="1">
            <a:off x="3588778" y="3329230"/>
            <a:ext cx="2789212" cy="432034"/>
          </a:xfrm>
          <a:prstGeom prst="straightConnector1">
            <a:avLst/>
          </a:prstGeom>
          <a:ln w="44450">
            <a:solidFill>
              <a:srgbClr val="FF5960">
                <a:alpha val="8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Connecteur droit avec flèche 119">
            <a:extLst>
              <a:ext uri="{FF2B5EF4-FFF2-40B4-BE49-F238E27FC236}">
                <a16:creationId xmlns:a16="http://schemas.microsoft.com/office/drawing/2014/main" id="{EBC3CCE9-256E-43F4-AAF8-FA5B071B653F}"/>
              </a:ext>
            </a:extLst>
          </p:cNvPr>
          <p:cNvCxnSpPr>
            <a:cxnSpLocks/>
            <a:stCxn id="115" idx="2"/>
            <a:endCxn id="111" idx="1"/>
          </p:cNvCxnSpPr>
          <p:nvPr/>
        </p:nvCxnSpPr>
        <p:spPr>
          <a:xfrm>
            <a:off x="3332624" y="4017418"/>
            <a:ext cx="1064469" cy="1654539"/>
          </a:xfrm>
          <a:prstGeom prst="straightConnector1">
            <a:avLst/>
          </a:prstGeom>
          <a:ln w="44450">
            <a:solidFill>
              <a:srgbClr val="FF5960">
                <a:alpha val="8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9" name="Graphique 8">
            <a:extLst>
              <a:ext uri="{FF2B5EF4-FFF2-40B4-BE49-F238E27FC236}">
                <a16:creationId xmlns:a16="http://schemas.microsoft.com/office/drawing/2014/main" id="{D8138FEA-A8BE-584C-B044-3E52D0AC4F4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96850" y="6088895"/>
            <a:ext cx="520700" cy="52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5648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Azure Machine Learning">
            <a:extLst>
              <a:ext uri="{FF2B5EF4-FFF2-40B4-BE49-F238E27FC236}">
                <a16:creationId xmlns:a16="http://schemas.microsoft.com/office/drawing/2014/main" id="{DA5877A0-6920-4905-9EB7-24B3C48856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96" t="27459" r="37476" b="30796"/>
          <a:stretch/>
        </p:blipFill>
        <p:spPr bwMode="auto">
          <a:xfrm>
            <a:off x="1711706" y="342705"/>
            <a:ext cx="327488" cy="332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3251400-4037-44D5-BC02-2CD4B3383FF0}"/>
              </a:ext>
            </a:extLst>
          </p:cNvPr>
          <p:cNvSpPr/>
          <p:nvPr/>
        </p:nvSpPr>
        <p:spPr>
          <a:xfrm>
            <a:off x="1582647" y="282180"/>
            <a:ext cx="3390070" cy="2431228"/>
          </a:xfrm>
          <a:prstGeom prst="rect">
            <a:avLst/>
          </a:prstGeom>
          <a:noFill/>
          <a:ln w="57150">
            <a:solidFill>
              <a:srgbClr val="006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62C4"/>
              </a:solidFill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8C20B1CE-19F4-4AC9-BE37-990EDA292F62}"/>
              </a:ext>
            </a:extLst>
          </p:cNvPr>
          <p:cNvSpPr txBox="1"/>
          <p:nvPr/>
        </p:nvSpPr>
        <p:spPr>
          <a:xfrm>
            <a:off x="1964922" y="324400"/>
            <a:ext cx="12934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>
                <a:solidFill>
                  <a:srgbClr val="0062C4"/>
                </a:solidFill>
              </a:rPr>
              <a:t>AzureML</a:t>
            </a:r>
            <a:r>
              <a:rPr lang="fr-FR" sz="1600" dirty="0">
                <a:solidFill>
                  <a:srgbClr val="0062C4"/>
                </a:solidFill>
              </a:rPr>
              <a:t> dev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4FDC0E39-0C4A-4CCF-A813-7E5AE84946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396" y="3129732"/>
            <a:ext cx="974194" cy="407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2" descr="Salah CHADLI">
            <a:extLst>
              <a:ext uri="{FF2B5EF4-FFF2-40B4-BE49-F238E27FC236}">
                <a16:creationId xmlns:a16="http://schemas.microsoft.com/office/drawing/2014/main" id="{00FFCDA1-2CCC-45DE-8C66-4A8817D417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945"/>
          <a:stretch/>
        </p:blipFill>
        <p:spPr bwMode="auto">
          <a:xfrm>
            <a:off x="383197" y="1568496"/>
            <a:ext cx="625853" cy="518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Image 54" descr="Une image contenant personne, homme, souriant, posant&#10;&#10;Description générée automatiquement">
            <a:extLst>
              <a:ext uri="{FF2B5EF4-FFF2-40B4-BE49-F238E27FC236}">
                <a16:creationId xmlns:a16="http://schemas.microsoft.com/office/drawing/2014/main" id="{99BE0749-A0DC-45DA-951B-AC92F42E7F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4561" y="2134966"/>
            <a:ext cx="625853" cy="518437"/>
          </a:xfrm>
          <a:prstGeom prst="rect">
            <a:avLst/>
          </a:prstGeom>
        </p:spPr>
      </p:pic>
      <p:cxnSp>
        <p:nvCxnSpPr>
          <p:cNvPr id="68" name="Connecteur droit avec flèche 67">
            <a:extLst>
              <a:ext uri="{FF2B5EF4-FFF2-40B4-BE49-F238E27FC236}">
                <a16:creationId xmlns:a16="http://schemas.microsoft.com/office/drawing/2014/main" id="{CCFB36B7-8AFE-4A35-8FE6-DD937D3E5F73}"/>
              </a:ext>
            </a:extLst>
          </p:cNvPr>
          <p:cNvCxnSpPr>
            <a:cxnSpLocks/>
          </p:cNvCxnSpPr>
          <p:nvPr/>
        </p:nvCxnSpPr>
        <p:spPr>
          <a:xfrm flipH="1">
            <a:off x="15413647" y="3876886"/>
            <a:ext cx="1306106" cy="1989794"/>
          </a:xfrm>
          <a:prstGeom prst="straightConnector1">
            <a:avLst/>
          </a:prstGeom>
          <a:ln w="44450">
            <a:solidFill>
              <a:schemeClr val="accent6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B5279D6C-247B-46B7-A83F-92AC13F3E05A}"/>
              </a:ext>
            </a:extLst>
          </p:cNvPr>
          <p:cNvSpPr/>
          <p:nvPr/>
        </p:nvSpPr>
        <p:spPr>
          <a:xfrm>
            <a:off x="2496806" y="776062"/>
            <a:ext cx="1671637" cy="1726523"/>
          </a:xfrm>
          <a:prstGeom prst="rect">
            <a:avLst/>
          </a:prstGeom>
          <a:solidFill>
            <a:srgbClr val="3D6EFF"/>
          </a:solidFill>
          <a:ln>
            <a:solidFill>
              <a:srgbClr val="3D6E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fr-FR" sz="900" dirty="0" err="1">
                <a:solidFill>
                  <a:schemeClr val="bg1"/>
                </a:solidFill>
              </a:rPr>
              <a:t>Automated</a:t>
            </a:r>
            <a:r>
              <a:rPr lang="fr-FR" sz="900" dirty="0">
                <a:solidFill>
                  <a:schemeClr val="bg1"/>
                </a:solidFill>
              </a:rPr>
              <a:t> Training Pipeline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45120D6-D408-4ACD-A701-7B8B839BB846}"/>
              </a:ext>
            </a:extLst>
          </p:cNvPr>
          <p:cNvSpPr/>
          <p:nvPr/>
        </p:nvSpPr>
        <p:spPr>
          <a:xfrm>
            <a:off x="2657917" y="1032175"/>
            <a:ext cx="1212937" cy="199589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rgbClr val="000000"/>
                </a:solidFill>
              </a:rPr>
              <a:t>Data Validation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2574815-B18E-48EE-B192-B22351E75EB7}"/>
              </a:ext>
            </a:extLst>
          </p:cNvPr>
          <p:cNvSpPr/>
          <p:nvPr/>
        </p:nvSpPr>
        <p:spPr>
          <a:xfrm>
            <a:off x="2664795" y="1318997"/>
            <a:ext cx="1212911" cy="183225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rgbClr val="000000"/>
                </a:solidFill>
              </a:rPr>
              <a:t>Data </a:t>
            </a:r>
            <a:r>
              <a:rPr lang="fr-FR" sz="1000" dirty="0" err="1">
                <a:solidFill>
                  <a:srgbClr val="000000"/>
                </a:solidFill>
              </a:rPr>
              <a:t>Preparation</a:t>
            </a:r>
            <a:endParaRPr lang="fr-FR" sz="1000" dirty="0">
              <a:solidFill>
                <a:srgbClr val="000000"/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A4576EE7-5E71-43B0-A8FB-D25A13D5033B}"/>
              </a:ext>
            </a:extLst>
          </p:cNvPr>
          <p:cNvSpPr/>
          <p:nvPr/>
        </p:nvSpPr>
        <p:spPr>
          <a:xfrm>
            <a:off x="2673590" y="1601997"/>
            <a:ext cx="1197264" cy="172701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rgbClr val="000000"/>
                </a:solidFill>
              </a:rPr>
              <a:t>Model Training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A5EEFA37-D774-4A2D-8E2F-1BE8E4187FD4}"/>
              </a:ext>
            </a:extLst>
          </p:cNvPr>
          <p:cNvSpPr/>
          <p:nvPr/>
        </p:nvSpPr>
        <p:spPr>
          <a:xfrm>
            <a:off x="2673590" y="1892717"/>
            <a:ext cx="1197264" cy="1727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rgbClr val="000000"/>
                </a:solidFill>
              </a:rPr>
              <a:t>Model Evaluation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8E14127C-2B76-48FE-89D5-008347DE910C}"/>
              </a:ext>
            </a:extLst>
          </p:cNvPr>
          <p:cNvSpPr/>
          <p:nvPr/>
        </p:nvSpPr>
        <p:spPr>
          <a:xfrm>
            <a:off x="2680442" y="2170665"/>
            <a:ext cx="1190412" cy="172701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rgbClr val="000000"/>
                </a:solidFill>
              </a:rPr>
              <a:t>Model </a:t>
            </a:r>
            <a:r>
              <a:rPr lang="fr-FR" sz="1000" dirty="0" err="1">
                <a:solidFill>
                  <a:srgbClr val="000000"/>
                </a:solidFill>
              </a:rPr>
              <a:t>Register</a:t>
            </a:r>
            <a:endParaRPr lang="fr-FR" sz="1000" dirty="0">
              <a:solidFill>
                <a:srgbClr val="000000"/>
              </a:solidFill>
            </a:endParaRPr>
          </a:p>
        </p:txBody>
      </p:sp>
      <p:cxnSp>
        <p:nvCxnSpPr>
          <p:cNvPr id="50" name="Connecteur droit avec flèche 49">
            <a:extLst>
              <a:ext uri="{FF2B5EF4-FFF2-40B4-BE49-F238E27FC236}">
                <a16:creationId xmlns:a16="http://schemas.microsoft.com/office/drawing/2014/main" id="{207D1F71-976E-4259-9DF6-060045414958}"/>
              </a:ext>
            </a:extLst>
          </p:cNvPr>
          <p:cNvCxnSpPr>
            <a:cxnSpLocks/>
          </p:cNvCxnSpPr>
          <p:nvPr/>
        </p:nvCxnSpPr>
        <p:spPr>
          <a:xfrm>
            <a:off x="3262988" y="1215262"/>
            <a:ext cx="0" cy="8228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eur droit avec flèche 51">
            <a:extLst>
              <a:ext uri="{FF2B5EF4-FFF2-40B4-BE49-F238E27FC236}">
                <a16:creationId xmlns:a16="http://schemas.microsoft.com/office/drawing/2014/main" id="{24121BBE-2F3A-46C7-A6C8-0C4280298B4E}"/>
              </a:ext>
            </a:extLst>
          </p:cNvPr>
          <p:cNvCxnSpPr>
            <a:cxnSpLocks/>
          </p:cNvCxnSpPr>
          <p:nvPr/>
        </p:nvCxnSpPr>
        <p:spPr>
          <a:xfrm>
            <a:off x="3267745" y="1491496"/>
            <a:ext cx="0" cy="8228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eur droit avec flèche 52">
            <a:extLst>
              <a:ext uri="{FF2B5EF4-FFF2-40B4-BE49-F238E27FC236}">
                <a16:creationId xmlns:a16="http://schemas.microsoft.com/office/drawing/2014/main" id="{DA42DC71-1438-44E4-B467-2EDEB07EE0D6}"/>
              </a:ext>
            </a:extLst>
          </p:cNvPr>
          <p:cNvCxnSpPr>
            <a:cxnSpLocks/>
          </p:cNvCxnSpPr>
          <p:nvPr/>
        </p:nvCxnSpPr>
        <p:spPr>
          <a:xfrm>
            <a:off x="3272514" y="1761322"/>
            <a:ext cx="0" cy="8228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eur droit avec flèche 56">
            <a:extLst>
              <a:ext uri="{FF2B5EF4-FFF2-40B4-BE49-F238E27FC236}">
                <a16:creationId xmlns:a16="http://schemas.microsoft.com/office/drawing/2014/main" id="{EDE4866D-65CA-4F7E-AD2D-F4D34A8B5DBD}"/>
              </a:ext>
            </a:extLst>
          </p:cNvPr>
          <p:cNvCxnSpPr>
            <a:cxnSpLocks/>
          </p:cNvCxnSpPr>
          <p:nvPr/>
        </p:nvCxnSpPr>
        <p:spPr>
          <a:xfrm>
            <a:off x="3282034" y="2047074"/>
            <a:ext cx="0" cy="8228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VM symbol | Microsoft Azure Mono">
            <a:extLst>
              <a:ext uri="{FF2B5EF4-FFF2-40B4-BE49-F238E27FC236}">
                <a16:creationId xmlns:a16="http://schemas.microsoft.com/office/drawing/2014/main" id="{0D5C1D03-AD57-4904-A56F-E648CDF2A6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683" y="1602995"/>
            <a:ext cx="478855" cy="451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4" descr="VM symbol | Microsoft Azure Mono">
            <a:extLst>
              <a:ext uri="{FF2B5EF4-FFF2-40B4-BE49-F238E27FC236}">
                <a16:creationId xmlns:a16="http://schemas.microsoft.com/office/drawing/2014/main" id="{571D532E-2DEA-440F-82CD-49D1A713A1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760" y="2168232"/>
            <a:ext cx="478855" cy="451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4" name="Titre 1">
            <a:extLst>
              <a:ext uri="{FF2B5EF4-FFF2-40B4-BE49-F238E27FC236}">
                <a16:creationId xmlns:a16="http://schemas.microsoft.com/office/drawing/2014/main" id="{6615257C-5215-466F-8D44-CFE1A469F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7412" y="6339563"/>
            <a:ext cx="3090439" cy="518437"/>
          </a:xfrm>
          <a:solidFill>
            <a:schemeClr val="tx1">
              <a:lumMod val="50000"/>
            </a:schemeClr>
          </a:solidFill>
        </p:spPr>
        <p:txBody>
          <a:bodyPr>
            <a:normAutofit/>
          </a:bodyPr>
          <a:lstStyle/>
          <a:p>
            <a:r>
              <a:rPr lang="fr-FR" sz="2800" dirty="0">
                <a:solidFill>
                  <a:schemeClr val="bg1"/>
                </a:solidFill>
              </a:rPr>
              <a:t>Production phase</a:t>
            </a:r>
          </a:p>
        </p:txBody>
      </p:sp>
      <p:cxnSp>
        <p:nvCxnSpPr>
          <p:cNvPr id="102" name="Connecteur droit avec flèche 101">
            <a:extLst>
              <a:ext uri="{FF2B5EF4-FFF2-40B4-BE49-F238E27FC236}">
                <a16:creationId xmlns:a16="http://schemas.microsoft.com/office/drawing/2014/main" id="{90AB71FF-96D3-45AF-8F43-429036334AE7}"/>
              </a:ext>
            </a:extLst>
          </p:cNvPr>
          <p:cNvCxnSpPr>
            <a:cxnSpLocks/>
            <a:stCxn id="55" idx="3"/>
            <a:endCxn id="2056" idx="1"/>
          </p:cNvCxnSpPr>
          <p:nvPr/>
        </p:nvCxnSpPr>
        <p:spPr>
          <a:xfrm>
            <a:off x="1000414" y="2394185"/>
            <a:ext cx="698982" cy="939138"/>
          </a:xfrm>
          <a:prstGeom prst="straightConnector1">
            <a:avLst/>
          </a:prstGeom>
          <a:ln w="444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Connecteur droit avec flèche 112">
            <a:extLst>
              <a:ext uri="{FF2B5EF4-FFF2-40B4-BE49-F238E27FC236}">
                <a16:creationId xmlns:a16="http://schemas.microsoft.com/office/drawing/2014/main" id="{25EB28E1-166E-4F66-AFE7-15CA63793B74}"/>
              </a:ext>
            </a:extLst>
          </p:cNvPr>
          <p:cNvCxnSpPr>
            <a:cxnSpLocks/>
            <a:stCxn id="54" idx="3"/>
            <a:endCxn id="2056" idx="1"/>
          </p:cNvCxnSpPr>
          <p:nvPr/>
        </p:nvCxnSpPr>
        <p:spPr>
          <a:xfrm>
            <a:off x="1009050" y="1827715"/>
            <a:ext cx="690346" cy="1505608"/>
          </a:xfrm>
          <a:prstGeom prst="straightConnector1">
            <a:avLst/>
          </a:prstGeom>
          <a:ln w="444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Picture 10" descr="Deploy Your Private Docker Registry as a Pod in Kubernetes | by Varun Kumar  G | The Startup | Medium">
            <a:extLst>
              <a:ext uri="{FF2B5EF4-FFF2-40B4-BE49-F238E27FC236}">
                <a16:creationId xmlns:a16="http://schemas.microsoft.com/office/drawing/2014/main" id="{E3287EE5-2AD9-406E-9467-43E989EBB1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436" t="9286" r="3461" b="8062"/>
          <a:stretch/>
        </p:blipFill>
        <p:spPr bwMode="auto">
          <a:xfrm>
            <a:off x="6377990" y="3069221"/>
            <a:ext cx="904875" cy="520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7747F973-0E03-4C8B-B51A-376D5133E97A}"/>
              </a:ext>
            </a:extLst>
          </p:cNvPr>
          <p:cNvSpPr txBox="1"/>
          <p:nvPr/>
        </p:nvSpPr>
        <p:spPr>
          <a:xfrm>
            <a:off x="6278660" y="3554662"/>
            <a:ext cx="107753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/>
              <a:t>Docker </a:t>
            </a:r>
            <a:r>
              <a:rPr lang="fr-FR" sz="1100" dirty="0" err="1"/>
              <a:t>registry</a:t>
            </a:r>
            <a:endParaRPr lang="fr-FR" sz="1100" dirty="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F612601A-A1A1-4F2F-9152-EB6E5CA88709}"/>
              </a:ext>
            </a:extLst>
          </p:cNvPr>
          <p:cNvSpPr/>
          <p:nvPr/>
        </p:nvSpPr>
        <p:spPr>
          <a:xfrm>
            <a:off x="9092827" y="1018972"/>
            <a:ext cx="2236388" cy="945047"/>
          </a:xfrm>
          <a:prstGeom prst="rect">
            <a:avLst/>
          </a:prstGeom>
          <a:noFill/>
          <a:ln w="57150">
            <a:solidFill>
              <a:srgbClr val="DB21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63" name="Picture 2" descr="OpenShift — Wikipédia">
            <a:extLst>
              <a:ext uri="{FF2B5EF4-FFF2-40B4-BE49-F238E27FC236}">
                <a16:creationId xmlns:a16="http://schemas.microsoft.com/office/drawing/2014/main" id="{0D07EB71-5FC3-407A-8C40-33A1DE3B9F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18596"/>
          <a:stretch/>
        </p:blipFill>
        <p:spPr bwMode="auto">
          <a:xfrm>
            <a:off x="9128431" y="1062750"/>
            <a:ext cx="351106" cy="305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6" name="ZoneTexte 65">
            <a:extLst>
              <a:ext uri="{FF2B5EF4-FFF2-40B4-BE49-F238E27FC236}">
                <a16:creationId xmlns:a16="http://schemas.microsoft.com/office/drawing/2014/main" id="{1F3C727E-FD15-4871-86F2-7880DD9A5A09}"/>
              </a:ext>
            </a:extLst>
          </p:cNvPr>
          <p:cNvSpPr txBox="1"/>
          <p:nvPr/>
        </p:nvSpPr>
        <p:spPr>
          <a:xfrm>
            <a:off x="9443197" y="1035794"/>
            <a:ext cx="14033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>
                <a:solidFill>
                  <a:srgbClr val="DB212E"/>
                </a:solidFill>
              </a:rPr>
              <a:t>OpenShift</a:t>
            </a:r>
            <a:r>
              <a:rPr lang="fr-FR" sz="1600" dirty="0">
                <a:solidFill>
                  <a:srgbClr val="DB212E"/>
                </a:solidFill>
              </a:rPr>
              <a:t> dev</a:t>
            </a:r>
          </a:p>
        </p:txBody>
      </p:sp>
      <p:pic>
        <p:nvPicPr>
          <p:cNvPr id="67" name="Picture 8">
            <a:extLst>
              <a:ext uri="{FF2B5EF4-FFF2-40B4-BE49-F238E27FC236}">
                <a16:creationId xmlns:a16="http://schemas.microsoft.com/office/drawing/2014/main" id="{84BCBB4E-7A78-4D17-9A92-85EDC9D3BE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0261" y="1901280"/>
            <a:ext cx="974194" cy="407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Image 69" descr="Une image contenant personne, homme, souriant, posant&#10;&#10;Description générée automatiquement">
            <a:extLst>
              <a:ext uri="{FF2B5EF4-FFF2-40B4-BE49-F238E27FC236}">
                <a16:creationId xmlns:a16="http://schemas.microsoft.com/office/drawing/2014/main" id="{6C535F34-0110-4996-A724-654530F6541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-2463"/>
          <a:stretch/>
        </p:blipFill>
        <p:spPr>
          <a:xfrm>
            <a:off x="6162592" y="797299"/>
            <a:ext cx="625853" cy="518437"/>
          </a:xfrm>
          <a:prstGeom prst="rect">
            <a:avLst/>
          </a:prstGeom>
        </p:spPr>
      </p:pic>
      <p:pic>
        <p:nvPicPr>
          <p:cNvPr id="3074" name="Picture 2" descr="Kubernetes hands on series: Pods. Pods are the smallest deployable units… |  by Rakesh Jain | Medium">
            <a:extLst>
              <a:ext uri="{FF2B5EF4-FFF2-40B4-BE49-F238E27FC236}">
                <a16:creationId xmlns:a16="http://schemas.microsoft.com/office/drawing/2014/main" id="{BE2DD8CC-BB1B-4FDD-A834-388C3CF67A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4778" y="1433869"/>
            <a:ext cx="337306" cy="328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2" descr="Kubernetes hands on series: Pods. Pods are the smallest deployable units… |  by Rakesh Jain | Medium">
            <a:extLst>
              <a:ext uri="{FF2B5EF4-FFF2-40B4-BE49-F238E27FC236}">
                <a16:creationId xmlns:a16="http://schemas.microsoft.com/office/drawing/2014/main" id="{E9BFCAAF-E143-45EA-96C3-5252950634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4070" y="1433870"/>
            <a:ext cx="337306" cy="328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2" descr="Kubernetes hands on series: Pods. Pods are the smallest deployable units… |  by Rakesh Jain | Medium">
            <a:extLst>
              <a:ext uri="{FF2B5EF4-FFF2-40B4-BE49-F238E27FC236}">
                <a16:creationId xmlns:a16="http://schemas.microsoft.com/office/drawing/2014/main" id="{5C5931A0-CEF9-4867-9C31-3E0E4A2FA6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6014" y="1433869"/>
            <a:ext cx="337306" cy="328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4" name="ZoneTexte 73">
            <a:extLst>
              <a:ext uri="{FF2B5EF4-FFF2-40B4-BE49-F238E27FC236}">
                <a16:creationId xmlns:a16="http://schemas.microsoft.com/office/drawing/2014/main" id="{AE0DDE34-5722-4CEB-B8BA-7770E609EA6D}"/>
              </a:ext>
            </a:extLst>
          </p:cNvPr>
          <p:cNvSpPr txBox="1"/>
          <p:nvPr/>
        </p:nvSpPr>
        <p:spPr>
          <a:xfrm>
            <a:off x="9450034" y="1733119"/>
            <a:ext cx="46679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>
                <a:solidFill>
                  <a:srgbClr val="326CE5"/>
                </a:solidFill>
              </a:rPr>
              <a:t>zoning</a:t>
            </a:r>
          </a:p>
        </p:txBody>
      </p:sp>
      <p:sp>
        <p:nvSpPr>
          <p:cNvPr id="75" name="ZoneTexte 74">
            <a:extLst>
              <a:ext uri="{FF2B5EF4-FFF2-40B4-BE49-F238E27FC236}">
                <a16:creationId xmlns:a16="http://schemas.microsoft.com/office/drawing/2014/main" id="{5707F3CB-7A38-4CF0-9DC8-8609DF44AC50}"/>
              </a:ext>
            </a:extLst>
          </p:cNvPr>
          <p:cNvSpPr txBox="1"/>
          <p:nvPr/>
        </p:nvSpPr>
        <p:spPr>
          <a:xfrm>
            <a:off x="10052058" y="1732635"/>
            <a:ext cx="31931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 err="1">
                <a:solidFill>
                  <a:srgbClr val="326CE5"/>
                </a:solidFill>
              </a:rPr>
              <a:t>ocr</a:t>
            </a:r>
            <a:endParaRPr lang="fr-FR" sz="800" dirty="0">
              <a:solidFill>
                <a:srgbClr val="326CE5"/>
              </a:solidFill>
            </a:endParaRPr>
          </a:p>
        </p:txBody>
      </p:sp>
      <p:sp>
        <p:nvSpPr>
          <p:cNvPr id="78" name="ZoneTexte 77">
            <a:extLst>
              <a:ext uri="{FF2B5EF4-FFF2-40B4-BE49-F238E27FC236}">
                <a16:creationId xmlns:a16="http://schemas.microsoft.com/office/drawing/2014/main" id="{CDEB7AB6-E132-476B-8B3F-34D824296FEE}"/>
              </a:ext>
            </a:extLst>
          </p:cNvPr>
          <p:cNvSpPr txBox="1"/>
          <p:nvPr/>
        </p:nvSpPr>
        <p:spPr>
          <a:xfrm>
            <a:off x="10394663" y="1732635"/>
            <a:ext cx="7216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 err="1">
                <a:solidFill>
                  <a:srgbClr val="326CE5"/>
                </a:solidFill>
              </a:rPr>
              <a:t>homography</a:t>
            </a:r>
            <a:endParaRPr lang="fr-FR" sz="800" dirty="0">
              <a:solidFill>
                <a:srgbClr val="326CE5"/>
              </a:solidFill>
            </a:endParaRPr>
          </a:p>
        </p:txBody>
      </p:sp>
      <p:cxnSp>
        <p:nvCxnSpPr>
          <p:cNvPr id="82" name="Connecteur droit avec flèche 81">
            <a:extLst>
              <a:ext uri="{FF2B5EF4-FFF2-40B4-BE49-F238E27FC236}">
                <a16:creationId xmlns:a16="http://schemas.microsoft.com/office/drawing/2014/main" id="{10D2AA67-E30D-4F88-B886-03D48D2CD9AC}"/>
              </a:ext>
            </a:extLst>
          </p:cNvPr>
          <p:cNvCxnSpPr>
            <a:cxnSpLocks/>
            <a:stCxn id="121" idx="1"/>
            <a:endCxn id="39" idx="3"/>
          </p:cNvCxnSpPr>
          <p:nvPr/>
        </p:nvCxnSpPr>
        <p:spPr>
          <a:xfrm flipH="1">
            <a:off x="7282865" y="2676702"/>
            <a:ext cx="1809962" cy="652528"/>
          </a:xfrm>
          <a:prstGeom prst="straightConnector1">
            <a:avLst/>
          </a:prstGeom>
          <a:ln w="44450">
            <a:solidFill>
              <a:srgbClr val="9D337F">
                <a:alpha val="80000"/>
              </a:srgb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Connecteur droit avec flèche 90">
            <a:extLst>
              <a:ext uri="{FF2B5EF4-FFF2-40B4-BE49-F238E27FC236}">
                <a16:creationId xmlns:a16="http://schemas.microsoft.com/office/drawing/2014/main" id="{5A2E732D-963A-4FAA-91EE-6189426105D9}"/>
              </a:ext>
            </a:extLst>
          </p:cNvPr>
          <p:cNvCxnSpPr>
            <a:cxnSpLocks/>
            <a:stCxn id="70" idx="2"/>
            <a:endCxn id="67" idx="0"/>
          </p:cNvCxnSpPr>
          <p:nvPr/>
        </p:nvCxnSpPr>
        <p:spPr>
          <a:xfrm>
            <a:off x="6475519" y="1315736"/>
            <a:ext cx="301839" cy="585544"/>
          </a:xfrm>
          <a:prstGeom prst="straightConnector1">
            <a:avLst/>
          </a:prstGeom>
          <a:ln w="44450">
            <a:solidFill>
              <a:srgbClr val="9D337F">
                <a:alpha val="8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Cylindre 103">
            <a:extLst>
              <a:ext uri="{FF2B5EF4-FFF2-40B4-BE49-F238E27FC236}">
                <a16:creationId xmlns:a16="http://schemas.microsoft.com/office/drawing/2014/main" id="{FB8F0D81-38AE-4BA7-B6FC-070A66FA30C9}"/>
              </a:ext>
            </a:extLst>
          </p:cNvPr>
          <p:cNvSpPr/>
          <p:nvPr/>
        </p:nvSpPr>
        <p:spPr>
          <a:xfrm>
            <a:off x="4071623" y="1867809"/>
            <a:ext cx="650940" cy="774836"/>
          </a:xfrm>
          <a:prstGeom prst="can">
            <a:avLst/>
          </a:prstGeom>
          <a:solidFill>
            <a:srgbClr val="F2F2F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rgbClr val="000000"/>
                </a:solidFill>
              </a:rPr>
              <a:t>Model </a:t>
            </a:r>
            <a:r>
              <a:rPr lang="fr-FR" sz="1000" dirty="0" err="1">
                <a:solidFill>
                  <a:srgbClr val="000000"/>
                </a:solidFill>
              </a:rPr>
              <a:t>Registry</a:t>
            </a:r>
            <a:endParaRPr lang="fr-FR" sz="1000" dirty="0">
              <a:solidFill>
                <a:srgbClr val="000000"/>
              </a:solidFill>
            </a:endParaRPr>
          </a:p>
        </p:txBody>
      </p:sp>
      <p:cxnSp>
        <p:nvCxnSpPr>
          <p:cNvPr id="106" name="Connecteur droit avec flèche 105">
            <a:extLst>
              <a:ext uri="{FF2B5EF4-FFF2-40B4-BE49-F238E27FC236}">
                <a16:creationId xmlns:a16="http://schemas.microsoft.com/office/drawing/2014/main" id="{76E75ECF-C0CA-4F7A-896E-26DBAEE667B5}"/>
              </a:ext>
            </a:extLst>
          </p:cNvPr>
          <p:cNvCxnSpPr>
            <a:endCxn id="104" idx="2"/>
          </p:cNvCxnSpPr>
          <p:nvPr/>
        </p:nvCxnSpPr>
        <p:spPr>
          <a:xfrm flipV="1">
            <a:off x="3870854" y="2255227"/>
            <a:ext cx="200769" cy="1789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Connecteur droit avec flèche 106">
            <a:extLst>
              <a:ext uri="{FF2B5EF4-FFF2-40B4-BE49-F238E27FC236}">
                <a16:creationId xmlns:a16="http://schemas.microsoft.com/office/drawing/2014/main" id="{166F8678-BA67-456B-8D6E-DFE47F679FE3}"/>
              </a:ext>
            </a:extLst>
          </p:cNvPr>
          <p:cNvCxnSpPr>
            <a:cxnSpLocks/>
            <a:stCxn id="121" idx="1"/>
            <a:endCxn id="67" idx="3"/>
          </p:cNvCxnSpPr>
          <p:nvPr/>
        </p:nvCxnSpPr>
        <p:spPr>
          <a:xfrm flipH="1" flipV="1">
            <a:off x="7264455" y="2104871"/>
            <a:ext cx="1828372" cy="571831"/>
          </a:xfrm>
          <a:prstGeom prst="straightConnector1">
            <a:avLst/>
          </a:prstGeom>
          <a:ln w="44450">
            <a:solidFill>
              <a:srgbClr val="9D337F">
                <a:alpha val="80000"/>
              </a:srgb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9" name="Picture 2" descr="Salah CHADLI">
            <a:extLst>
              <a:ext uri="{FF2B5EF4-FFF2-40B4-BE49-F238E27FC236}">
                <a16:creationId xmlns:a16="http://schemas.microsoft.com/office/drawing/2014/main" id="{74862FAB-3827-4BC3-97AF-59F67229EE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945"/>
          <a:stretch/>
        </p:blipFill>
        <p:spPr bwMode="auto">
          <a:xfrm>
            <a:off x="6849696" y="784837"/>
            <a:ext cx="625853" cy="518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2" name="Connecteur droit avec flèche 111">
            <a:extLst>
              <a:ext uri="{FF2B5EF4-FFF2-40B4-BE49-F238E27FC236}">
                <a16:creationId xmlns:a16="http://schemas.microsoft.com/office/drawing/2014/main" id="{A1B32948-4880-4910-B70B-FE850425D0CD}"/>
              </a:ext>
            </a:extLst>
          </p:cNvPr>
          <p:cNvCxnSpPr>
            <a:cxnSpLocks/>
            <a:stCxn id="109" idx="2"/>
            <a:endCxn id="67" idx="0"/>
          </p:cNvCxnSpPr>
          <p:nvPr/>
        </p:nvCxnSpPr>
        <p:spPr>
          <a:xfrm flipH="1">
            <a:off x="6777358" y="1303274"/>
            <a:ext cx="385265" cy="598006"/>
          </a:xfrm>
          <a:prstGeom prst="straightConnector1">
            <a:avLst/>
          </a:prstGeom>
          <a:ln w="44450">
            <a:solidFill>
              <a:srgbClr val="9D337F">
                <a:alpha val="8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Rectangle 120">
            <a:extLst>
              <a:ext uri="{FF2B5EF4-FFF2-40B4-BE49-F238E27FC236}">
                <a16:creationId xmlns:a16="http://schemas.microsoft.com/office/drawing/2014/main" id="{0BFD7E3F-6E2D-4A93-AEAC-F109A06CCB62}"/>
              </a:ext>
            </a:extLst>
          </p:cNvPr>
          <p:cNvSpPr/>
          <p:nvPr/>
        </p:nvSpPr>
        <p:spPr>
          <a:xfrm>
            <a:off x="9092827" y="2204178"/>
            <a:ext cx="2236388" cy="945047"/>
          </a:xfrm>
          <a:prstGeom prst="rect">
            <a:avLst/>
          </a:prstGeom>
          <a:noFill/>
          <a:ln w="57150">
            <a:solidFill>
              <a:srgbClr val="DB21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23" name="Picture 2" descr="OpenShift — Wikipédia">
            <a:extLst>
              <a:ext uri="{FF2B5EF4-FFF2-40B4-BE49-F238E27FC236}">
                <a16:creationId xmlns:a16="http://schemas.microsoft.com/office/drawing/2014/main" id="{8FD841AB-3407-442F-84F1-0E8D10A553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18596"/>
          <a:stretch/>
        </p:blipFill>
        <p:spPr bwMode="auto">
          <a:xfrm>
            <a:off x="9128431" y="2247956"/>
            <a:ext cx="351106" cy="305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4" name="ZoneTexte 123">
            <a:extLst>
              <a:ext uri="{FF2B5EF4-FFF2-40B4-BE49-F238E27FC236}">
                <a16:creationId xmlns:a16="http://schemas.microsoft.com/office/drawing/2014/main" id="{DADD09F7-EBA2-4F32-9B1D-05A6E7524D47}"/>
              </a:ext>
            </a:extLst>
          </p:cNvPr>
          <p:cNvSpPr txBox="1"/>
          <p:nvPr/>
        </p:nvSpPr>
        <p:spPr>
          <a:xfrm>
            <a:off x="9443197" y="2221000"/>
            <a:ext cx="13669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>
                <a:solidFill>
                  <a:srgbClr val="DB212E"/>
                </a:solidFill>
              </a:rPr>
              <a:t>OpenShift</a:t>
            </a:r>
            <a:r>
              <a:rPr lang="fr-FR" sz="1600" dirty="0">
                <a:solidFill>
                  <a:srgbClr val="DB212E"/>
                </a:solidFill>
              </a:rPr>
              <a:t> </a:t>
            </a:r>
            <a:r>
              <a:rPr lang="fr-FR" sz="1600" dirty="0" err="1">
                <a:solidFill>
                  <a:srgbClr val="DB212E"/>
                </a:solidFill>
              </a:rPr>
              <a:t>rec</a:t>
            </a:r>
            <a:endParaRPr lang="fr-FR" sz="1600" dirty="0">
              <a:solidFill>
                <a:srgbClr val="DB212E"/>
              </a:solidFill>
            </a:endParaRPr>
          </a:p>
        </p:txBody>
      </p:sp>
      <p:pic>
        <p:nvPicPr>
          <p:cNvPr id="125" name="Picture 2" descr="Kubernetes hands on series: Pods. Pods are the smallest deployable units… |  by Rakesh Jain | Medium">
            <a:extLst>
              <a:ext uri="{FF2B5EF4-FFF2-40B4-BE49-F238E27FC236}">
                <a16:creationId xmlns:a16="http://schemas.microsoft.com/office/drawing/2014/main" id="{2935B51C-8BD7-4D20-8072-098EABD71E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4778" y="2619075"/>
            <a:ext cx="337306" cy="328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6" name="Picture 2" descr="Kubernetes hands on series: Pods. Pods are the smallest deployable units… |  by Rakesh Jain | Medium">
            <a:extLst>
              <a:ext uri="{FF2B5EF4-FFF2-40B4-BE49-F238E27FC236}">
                <a16:creationId xmlns:a16="http://schemas.microsoft.com/office/drawing/2014/main" id="{9F9097AB-42FF-4062-BE66-C6098EB8CD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4070" y="2619076"/>
            <a:ext cx="337306" cy="328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7" name="Picture 2" descr="Kubernetes hands on series: Pods. Pods are the smallest deployable units… |  by Rakesh Jain | Medium">
            <a:extLst>
              <a:ext uri="{FF2B5EF4-FFF2-40B4-BE49-F238E27FC236}">
                <a16:creationId xmlns:a16="http://schemas.microsoft.com/office/drawing/2014/main" id="{712AFF66-B5FC-4F99-A7D6-CEF362C631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6014" y="2619075"/>
            <a:ext cx="337306" cy="328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8" name="ZoneTexte 127">
            <a:extLst>
              <a:ext uri="{FF2B5EF4-FFF2-40B4-BE49-F238E27FC236}">
                <a16:creationId xmlns:a16="http://schemas.microsoft.com/office/drawing/2014/main" id="{6ACC267C-4387-44DB-861A-26A294F8EF2E}"/>
              </a:ext>
            </a:extLst>
          </p:cNvPr>
          <p:cNvSpPr txBox="1"/>
          <p:nvPr/>
        </p:nvSpPr>
        <p:spPr>
          <a:xfrm>
            <a:off x="9450034" y="2907567"/>
            <a:ext cx="46679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>
                <a:solidFill>
                  <a:srgbClr val="326CE5"/>
                </a:solidFill>
              </a:rPr>
              <a:t>zoning</a:t>
            </a:r>
          </a:p>
        </p:txBody>
      </p:sp>
      <p:sp>
        <p:nvSpPr>
          <p:cNvPr id="129" name="ZoneTexte 128">
            <a:extLst>
              <a:ext uri="{FF2B5EF4-FFF2-40B4-BE49-F238E27FC236}">
                <a16:creationId xmlns:a16="http://schemas.microsoft.com/office/drawing/2014/main" id="{618DD696-E7C0-424F-8C3B-A95ACE051020}"/>
              </a:ext>
            </a:extLst>
          </p:cNvPr>
          <p:cNvSpPr txBox="1"/>
          <p:nvPr/>
        </p:nvSpPr>
        <p:spPr>
          <a:xfrm>
            <a:off x="10052058" y="2917841"/>
            <a:ext cx="31931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 err="1">
                <a:solidFill>
                  <a:srgbClr val="326CE5"/>
                </a:solidFill>
              </a:rPr>
              <a:t>ocr</a:t>
            </a:r>
            <a:endParaRPr lang="fr-FR" sz="800" dirty="0">
              <a:solidFill>
                <a:srgbClr val="326CE5"/>
              </a:solidFill>
            </a:endParaRPr>
          </a:p>
        </p:txBody>
      </p:sp>
      <p:sp>
        <p:nvSpPr>
          <p:cNvPr id="130" name="ZoneTexte 129">
            <a:extLst>
              <a:ext uri="{FF2B5EF4-FFF2-40B4-BE49-F238E27FC236}">
                <a16:creationId xmlns:a16="http://schemas.microsoft.com/office/drawing/2014/main" id="{D88E2EA0-BCFD-43B0-A09F-3E448B585494}"/>
              </a:ext>
            </a:extLst>
          </p:cNvPr>
          <p:cNvSpPr txBox="1"/>
          <p:nvPr/>
        </p:nvSpPr>
        <p:spPr>
          <a:xfrm>
            <a:off x="10394663" y="2917841"/>
            <a:ext cx="7216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 err="1">
                <a:solidFill>
                  <a:srgbClr val="326CE5"/>
                </a:solidFill>
              </a:rPr>
              <a:t>homography</a:t>
            </a:r>
            <a:endParaRPr lang="fr-FR" sz="800" dirty="0">
              <a:solidFill>
                <a:srgbClr val="326CE5"/>
              </a:solidFill>
            </a:endParaRP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56504CC2-A444-4320-8AC2-BECA20C96889}"/>
              </a:ext>
            </a:extLst>
          </p:cNvPr>
          <p:cNvSpPr/>
          <p:nvPr/>
        </p:nvSpPr>
        <p:spPr>
          <a:xfrm>
            <a:off x="9117412" y="3392211"/>
            <a:ext cx="2236388" cy="945047"/>
          </a:xfrm>
          <a:prstGeom prst="rect">
            <a:avLst/>
          </a:prstGeom>
          <a:noFill/>
          <a:ln w="57150">
            <a:solidFill>
              <a:srgbClr val="DB21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32" name="Picture 2" descr="OpenShift — Wikipédia">
            <a:extLst>
              <a:ext uri="{FF2B5EF4-FFF2-40B4-BE49-F238E27FC236}">
                <a16:creationId xmlns:a16="http://schemas.microsoft.com/office/drawing/2014/main" id="{C0E4F4B0-4B9F-41A7-9E43-6A8C81BB46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18596"/>
          <a:stretch/>
        </p:blipFill>
        <p:spPr bwMode="auto">
          <a:xfrm>
            <a:off x="9153016" y="3435989"/>
            <a:ext cx="351106" cy="305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3" name="ZoneTexte 132">
            <a:extLst>
              <a:ext uri="{FF2B5EF4-FFF2-40B4-BE49-F238E27FC236}">
                <a16:creationId xmlns:a16="http://schemas.microsoft.com/office/drawing/2014/main" id="{358C3FD6-C89A-479D-BA73-F70A9D979CAF}"/>
              </a:ext>
            </a:extLst>
          </p:cNvPr>
          <p:cNvSpPr txBox="1"/>
          <p:nvPr/>
        </p:nvSpPr>
        <p:spPr>
          <a:xfrm>
            <a:off x="9467782" y="3409033"/>
            <a:ext cx="1821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>
                <a:solidFill>
                  <a:srgbClr val="DB212E"/>
                </a:solidFill>
              </a:rPr>
              <a:t>OpenShift</a:t>
            </a:r>
            <a:r>
              <a:rPr lang="fr-FR" sz="1600" dirty="0">
                <a:solidFill>
                  <a:srgbClr val="DB212E"/>
                </a:solidFill>
              </a:rPr>
              <a:t> </a:t>
            </a:r>
            <a:r>
              <a:rPr lang="fr-FR" sz="1600" dirty="0" err="1">
                <a:solidFill>
                  <a:srgbClr val="DB212E"/>
                </a:solidFill>
              </a:rPr>
              <a:t>pre</a:t>
            </a:r>
            <a:r>
              <a:rPr lang="fr-FR" sz="1600" dirty="0">
                <a:solidFill>
                  <a:srgbClr val="DB212E"/>
                </a:solidFill>
              </a:rPr>
              <a:t>-prod</a:t>
            </a:r>
          </a:p>
        </p:txBody>
      </p:sp>
      <p:pic>
        <p:nvPicPr>
          <p:cNvPr id="134" name="Picture 2" descr="Kubernetes hands on series: Pods. Pods are the smallest deployable units… |  by Rakesh Jain | Medium">
            <a:extLst>
              <a:ext uri="{FF2B5EF4-FFF2-40B4-BE49-F238E27FC236}">
                <a16:creationId xmlns:a16="http://schemas.microsoft.com/office/drawing/2014/main" id="{A443C2BD-CD08-47C0-9506-87060BED70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9363" y="3807108"/>
            <a:ext cx="337306" cy="328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5" name="Picture 2" descr="Kubernetes hands on series: Pods. Pods are the smallest deployable units… |  by Rakesh Jain | Medium">
            <a:extLst>
              <a:ext uri="{FF2B5EF4-FFF2-40B4-BE49-F238E27FC236}">
                <a16:creationId xmlns:a16="http://schemas.microsoft.com/office/drawing/2014/main" id="{4A47E679-7598-4B69-87F6-CDF64E862B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8655" y="3807109"/>
            <a:ext cx="337306" cy="328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6" name="Picture 2" descr="Kubernetes hands on series: Pods. Pods are the smallest deployable units… |  by Rakesh Jain | Medium">
            <a:extLst>
              <a:ext uri="{FF2B5EF4-FFF2-40B4-BE49-F238E27FC236}">
                <a16:creationId xmlns:a16="http://schemas.microsoft.com/office/drawing/2014/main" id="{F7EF8FBE-306F-4172-9F5A-6A9C36489D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0599" y="3807108"/>
            <a:ext cx="337306" cy="328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7" name="ZoneTexte 136">
            <a:extLst>
              <a:ext uri="{FF2B5EF4-FFF2-40B4-BE49-F238E27FC236}">
                <a16:creationId xmlns:a16="http://schemas.microsoft.com/office/drawing/2014/main" id="{922F2E2F-589C-4AA8-A348-93872C5AC831}"/>
              </a:ext>
            </a:extLst>
          </p:cNvPr>
          <p:cNvSpPr txBox="1"/>
          <p:nvPr/>
        </p:nvSpPr>
        <p:spPr>
          <a:xfrm>
            <a:off x="9474619" y="4106358"/>
            <a:ext cx="46679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>
                <a:solidFill>
                  <a:srgbClr val="326CE5"/>
                </a:solidFill>
              </a:rPr>
              <a:t>zoning</a:t>
            </a:r>
          </a:p>
        </p:txBody>
      </p:sp>
      <p:sp>
        <p:nvSpPr>
          <p:cNvPr id="138" name="ZoneTexte 137">
            <a:extLst>
              <a:ext uri="{FF2B5EF4-FFF2-40B4-BE49-F238E27FC236}">
                <a16:creationId xmlns:a16="http://schemas.microsoft.com/office/drawing/2014/main" id="{4E92AD28-2CCD-410F-9D4C-0F099288B473}"/>
              </a:ext>
            </a:extLst>
          </p:cNvPr>
          <p:cNvSpPr txBox="1"/>
          <p:nvPr/>
        </p:nvSpPr>
        <p:spPr>
          <a:xfrm>
            <a:off x="10076643" y="4105874"/>
            <a:ext cx="31931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 err="1">
                <a:solidFill>
                  <a:srgbClr val="326CE5"/>
                </a:solidFill>
              </a:rPr>
              <a:t>ocr</a:t>
            </a:r>
            <a:endParaRPr lang="fr-FR" sz="800" dirty="0">
              <a:solidFill>
                <a:srgbClr val="326CE5"/>
              </a:solidFill>
            </a:endParaRPr>
          </a:p>
        </p:txBody>
      </p:sp>
      <p:sp>
        <p:nvSpPr>
          <p:cNvPr id="139" name="ZoneTexte 138">
            <a:extLst>
              <a:ext uri="{FF2B5EF4-FFF2-40B4-BE49-F238E27FC236}">
                <a16:creationId xmlns:a16="http://schemas.microsoft.com/office/drawing/2014/main" id="{B5066EC8-0D79-45B0-B7FC-9C39EB6AB5AD}"/>
              </a:ext>
            </a:extLst>
          </p:cNvPr>
          <p:cNvSpPr txBox="1"/>
          <p:nvPr/>
        </p:nvSpPr>
        <p:spPr>
          <a:xfrm>
            <a:off x="10419248" y="4105874"/>
            <a:ext cx="7216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 err="1">
                <a:solidFill>
                  <a:srgbClr val="326CE5"/>
                </a:solidFill>
              </a:rPr>
              <a:t>homography</a:t>
            </a:r>
            <a:endParaRPr lang="fr-FR" sz="800" dirty="0">
              <a:solidFill>
                <a:srgbClr val="326CE5"/>
              </a:solidFill>
            </a:endParaRPr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DF64E953-E769-4007-9076-A32A67D22A64}"/>
              </a:ext>
            </a:extLst>
          </p:cNvPr>
          <p:cNvSpPr/>
          <p:nvPr/>
        </p:nvSpPr>
        <p:spPr>
          <a:xfrm>
            <a:off x="9117412" y="4592987"/>
            <a:ext cx="2236388" cy="945047"/>
          </a:xfrm>
          <a:prstGeom prst="rect">
            <a:avLst/>
          </a:prstGeom>
          <a:noFill/>
          <a:ln w="57150">
            <a:solidFill>
              <a:srgbClr val="DB21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41" name="Picture 2" descr="OpenShift — Wikipédia">
            <a:extLst>
              <a:ext uri="{FF2B5EF4-FFF2-40B4-BE49-F238E27FC236}">
                <a16:creationId xmlns:a16="http://schemas.microsoft.com/office/drawing/2014/main" id="{E4321ED0-F094-4451-924D-D2116B434D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18596"/>
          <a:stretch/>
        </p:blipFill>
        <p:spPr bwMode="auto">
          <a:xfrm>
            <a:off x="9153016" y="4636765"/>
            <a:ext cx="351106" cy="305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2" name="ZoneTexte 141">
            <a:extLst>
              <a:ext uri="{FF2B5EF4-FFF2-40B4-BE49-F238E27FC236}">
                <a16:creationId xmlns:a16="http://schemas.microsoft.com/office/drawing/2014/main" id="{C3B1FC99-179E-4DE3-9C64-6E289256F7EA}"/>
              </a:ext>
            </a:extLst>
          </p:cNvPr>
          <p:cNvSpPr txBox="1"/>
          <p:nvPr/>
        </p:nvSpPr>
        <p:spPr>
          <a:xfrm>
            <a:off x="9467782" y="4609809"/>
            <a:ext cx="14866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>
                <a:solidFill>
                  <a:srgbClr val="DB212E"/>
                </a:solidFill>
              </a:rPr>
              <a:t>OpenShift</a:t>
            </a:r>
            <a:r>
              <a:rPr lang="fr-FR" sz="1600" dirty="0">
                <a:solidFill>
                  <a:srgbClr val="DB212E"/>
                </a:solidFill>
              </a:rPr>
              <a:t> prod</a:t>
            </a:r>
          </a:p>
        </p:txBody>
      </p:sp>
      <p:pic>
        <p:nvPicPr>
          <p:cNvPr id="143" name="Picture 2" descr="Kubernetes hands on series: Pods. Pods are the smallest deployable units… |  by Rakesh Jain | Medium">
            <a:extLst>
              <a:ext uri="{FF2B5EF4-FFF2-40B4-BE49-F238E27FC236}">
                <a16:creationId xmlns:a16="http://schemas.microsoft.com/office/drawing/2014/main" id="{65770948-480C-45FC-BFA5-B28C8EA9F2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9363" y="5007884"/>
            <a:ext cx="337306" cy="328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4" name="Picture 2" descr="Kubernetes hands on series: Pods. Pods are the smallest deployable units… |  by Rakesh Jain | Medium">
            <a:extLst>
              <a:ext uri="{FF2B5EF4-FFF2-40B4-BE49-F238E27FC236}">
                <a16:creationId xmlns:a16="http://schemas.microsoft.com/office/drawing/2014/main" id="{905F4C06-871E-45F5-9E38-B9FBDF1448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8655" y="5007885"/>
            <a:ext cx="337306" cy="328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5" name="Picture 2" descr="Kubernetes hands on series: Pods. Pods are the smallest deployable units… |  by Rakesh Jain | Medium">
            <a:extLst>
              <a:ext uri="{FF2B5EF4-FFF2-40B4-BE49-F238E27FC236}">
                <a16:creationId xmlns:a16="http://schemas.microsoft.com/office/drawing/2014/main" id="{B1C3ACCC-BBAF-42BA-90C1-339EAD97AE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0599" y="5007884"/>
            <a:ext cx="337306" cy="328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6" name="ZoneTexte 145">
            <a:extLst>
              <a:ext uri="{FF2B5EF4-FFF2-40B4-BE49-F238E27FC236}">
                <a16:creationId xmlns:a16="http://schemas.microsoft.com/office/drawing/2014/main" id="{3A750CFC-725E-406E-B613-1F4C89783F38}"/>
              </a:ext>
            </a:extLst>
          </p:cNvPr>
          <p:cNvSpPr txBox="1"/>
          <p:nvPr/>
        </p:nvSpPr>
        <p:spPr>
          <a:xfrm>
            <a:off x="9474619" y="5307134"/>
            <a:ext cx="46679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>
                <a:solidFill>
                  <a:srgbClr val="326CE5"/>
                </a:solidFill>
              </a:rPr>
              <a:t>zoning</a:t>
            </a:r>
          </a:p>
        </p:txBody>
      </p:sp>
      <p:sp>
        <p:nvSpPr>
          <p:cNvPr id="147" name="ZoneTexte 146">
            <a:extLst>
              <a:ext uri="{FF2B5EF4-FFF2-40B4-BE49-F238E27FC236}">
                <a16:creationId xmlns:a16="http://schemas.microsoft.com/office/drawing/2014/main" id="{ED8B2EC2-A38E-4F01-B670-0EA6DC00C449}"/>
              </a:ext>
            </a:extLst>
          </p:cNvPr>
          <p:cNvSpPr txBox="1"/>
          <p:nvPr/>
        </p:nvSpPr>
        <p:spPr>
          <a:xfrm>
            <a:off x="10076643" y="5306650"/>
            <a:ext cx="31931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 err="1">
                <a:solidFill>
                  <a:srgbClr val="326CE5"/>
                </a:solidFill>
              </a:rPr>
              <a:t>ocr</a:t>
            </a:r>
            <a:endParaRPr lang="fr-FR" sz="800" dirty="0">
              <a:solidFill>
                <a:srgbClr val="326CE5"/>
              </a:solidFill>
            </a:endParaRPr>
          </a:p>
        </p:txBody>
      </p:sp>
      <p:sp>
        <p:nvSpPr>
          <p:cNvPr id="148" name="ZoneTexte 147">
            <a:extLst>
              <a:ext uri="{FF2B5EF4-FFF2-40B4-BE49-F238E27FC236}">
                <a16:creationId xmlns:a16="http://schemas.microsoft.com/office/drawing/2014/main" id="{D49D3597-3B16-4312-BEA8-4BBADD7AF7D2}"/>
              </a:ext>
            </a:extLst>
          </p:cNvPr>
          <p:cNvSpPr txBox="1"/>
          <p:nvPr/>
        </p:nvSpPr>
        <p:spPr>
          <a:xfrm>
            <a:off x="10419248" y="5306650"/>
            <a:ext cx="7216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 err="1">
                <a:solidFill>
                  <a:srgbClr val="326CE5"/>
                </a:solidFill>
              </a:rPr>
              <a:t>homography</a:t>
            </a:r>
            <a:endParaRPr lang="fr-FR" sz="800" dirty="0">
              <a:solidFill>
                <a:srgbClr val="326CE5"/>
              </a:solidFill>
            </a:endParaRPr>
          </a:p>
        </p:txBody>
      </p:sp>
      <p:pic>
        <p:nvPicPr>
          <p:cNvPr id="84" name="Picture 4" descr="Azure Machine Learning">
            <a:extLst>
              <a:ext uri="{FF2B5EF4-FFF2-40B4-BE49-F238E27FC236}">
                <a16:creationId xmlns:a16="http://schemas.microsoft.com/office/drawing/2014/main" id="{9BFDA2D1-67E1-438B-A78A-43FA65FF51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96" t="27459" r="37476" b="30796"/>
          <a:stretch/>
        </p:blipFill>
        <p:spPr bwMode="auto">
          <a:xfrm>
            <a:off x="1711706" y="4146853"/>
            <a:ext cx="327488" cy="332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5" name="Rectangle 84">
            <a:extLst>
              <a:ext uri="{FF2B5EF4-FFF2-40B4-BE49-F238E27FC236}">
                <a16:creationId xmlns:a16="http://schemas.microsoft.com/office/drawing/2014/main" id="{BB0A35BB-417F-489A-A273-31E9D0123AB7}"/>
              </a:ext>
            </a:extLst>
          </p:cNvPr>
          <p:cNvSpPr/>
          <p:nvPr/>
        </p:nvSpPr>
        <p:spPr>
          <a:xfrm>
            <a:off x="1582647" y="4086328"/>
            <a:ext cx="3390070" cy="2431228"/>
          </a:xfrm>
          <a:prstGeom prst="rect">
            <a:avLst/>
          </a:prstGeom>
          <a:noFill/>
          <a:ln w="57150">
            <a:solidFill>
              <a:srgbClr val="006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62C4"/>
              </a:solidFill>
            </a:endParaRPr>
          </a:p>
        </p:txBody>
      </p:sp>
      <p:sp>
        <p:nvSpPr>
          <p:cNvPr id="86" name="ZoneTexte 85">
            <a:extLst>
              <a:ext uri="{FF2B5EF4-FFF2-40B4-BE49-F238E27FC236}">
                <a16:creationId xmlns:a16="http://schemas.microsoft.com/office/drawing/2014/main" id="{571EBCD3-A1EE-4410-A5B9-05D8D7B9CDFB}"/>
              </a:ext>
            </a:extLst>
          </p:cNvPr>
          <p:cNvSpPr txBox="1"/>
          <p:nvPr/>
        </p:nvSpPr>
        <p:spPr>
          <a:xfrm>
            <a:off x="1964922" y="4129537"/>
            <a:ext cx="13767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>
                <a:solidFill>
                  <a:srgbClr val="0062C4"/>
                </a:solidFill>
              </a:rPr>
              <a:t>AzureML</a:t>
            </a:r>
            <a:r>
              <a:rPr lang="fr-FR" sz="1600" dirty="0">
                <a:solidFill>
                  <a:srgbClr val="0062C4"/>
                </a:solidFill>
              </a:rPr>
              <a:t> prod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71BE1412-49F9-4983-B8F6-436D1DDF3522}"/>
              </a:ext>
            </a:extLst>
          </p:cNvPr>
          <p:cNvSpPr/>
          <p:nvPr/>
        </p:nvSpPr>
        <p:spPr>
          <a:xfrm>
            <a:off x="2496806" y="4580210"/>
            <a:ext cx="1671637" cy="1726523"/>
          </a:xfrm>
          <a:prstGeom prst="rect">
            <a:avLst/>
          </a:prstGeom>
          <a:solidFill>
            <a:srgbClr val="3D6EFF"/>
          </a:solidFill>
          <a:ln>
            <a:solidFill>
              <a:srgbClr val="3D6E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fr-FR" sz="900" dirty="0" err="1">
                <a:solidFill>
                  <a:schemeClr val="bg1"/>
                </a:solidFill>
              </a:rPr>
              <a:t>Automated</a:t>
            </a:r>
            <a:r>
              <a:rPr lang="fr-FR" sz="900" dirty="0">
                <a:solidFill>
                  <a:schemeClr val="bg1"/>
                </a:solidFill>
              </a:rPr>
              <a:t> Training Pipeline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3DF4C30D-B708-4D54-BBC6-A18D19032A9F}"/>
              </a:ext>
            </a:extLst>
          </p:cNvPr>
          <p:cNvSpPr/>
          <p:nvPr/>
        </p:nvSpPr>
        <p:spPr>
          <a:xfrm>
            <a:off x="2657917" y="4836323"/>
            <a:ext cx="1212937" cy="199589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rgbClr val="000000"/>
                </a:solidFill>
              </a:rPr>
              <a:t>Data Validation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BC6FA156-9DD5-4239-B6C8-CBB343A32D68}"/>
              </a:ext>
            </a:extLst>
          </p:cNvPr>
          <p:cNvSpPr/>
          <p:nvPr/>
        </p:nvSpPr>
        <p:spPr>
          <a:xfrm>
            <a:off x="2664795" y="5123145"/>
            <a:ext cx="1212911" cy="183225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rgbClr val="000000"/>
                </a:solidFill>
              </a:rPr>
              <a:t>Data </a:t>
            </a:r>
            <a:r>
              <a:rPr lang="fr-FR" sz="1000" dirty="0" err="1">
                <a:solidFill>
                  <a:srgbClr val="000000"/>
                </a:solidFill>
              </a:rPr>
              <a:t>Preparation</a:t>
            </a:r>
            <a:endParaRPr lang="fr-FR" sz="1000" dirty="0">
              <a:solidFill>
                <a:srgbClr val="000000"/>
              </a:solidFill>
            </a:endParaRP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C7AD0BB6-8796-4389-821C-EFC7534A1894}"/>
              </a:ext>
            </a:extLst>
          </p:cNvPr>
          <p:cNvSpPr/>
          <p:nvPr/>
        </p:nvSpPr>
        <p:spPr>
          <a:xfrm>
            <a:off x="2673590" y="5406145"/>
            <a:ext cx="1197264" cy="172701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rgbClr val="000000"/>
                </a:solidFill>
              </a:rPr>
              <a:t>Model Training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18BD07E8-40F2-45B1-B06E-2DFAF0EB5EC2}"/>
              </a:ext>
            </a:extLst>
          </p:cNvPr>
          <p:cNvSpPr/>
          <p:nvPr/>
        </p:nvSpPr>
        <p:spPr>
          <a:xfrm>
            <a:off x="2673590" y="5696865"/>
            <a:ext cx="1197264" cy="1727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rgbClr val="000000"/>
                </a:solidFill>
              </a:rPr>
              <a:t>Model Evaluation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2E66B189-5733-4EEE-95DC-160B9A007372}"/>
              </a:ext>
            </a:extLst>
          </p:cNvPr>
          <p:cNvSpPr/>
          <p:nvPr/>
        </p:nvSpPr>
        <p:spPr>
          <a:xfrm>
            <a:off x="2680442" y="5974813"/>
            <a:ext cx="1190412" cy="172701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rgbClr val="000000"/>
                </a:solidFill>
              </a:rPr>
              <a:t>Model </a:t>
            </a:r>
            <a:r>
              <a:rPr lang="fr-FR" sz="1000" dirty="0" err="1">
                <a:solidFill>
                  <a:srgbClr val="000000"/>
                </a:solidFill>
              </a:rPr>
              <a:t>Register</a:t>
            </a:r>
            <a:endParaRPr lang="fr-FR" sz="1000" dirty="0">
              <a:solidFill>
                <a:srgbClr val="000000"/>
              </a:solidFill>
            </a:endParaRPr>
          </a:p>
        </p:txBody>
      </p:sp>
      <p:cxnSp>
        <p:nvCxnSpPr>
          <p:cNvPr id="95" name="Connecteur droit avec flèche 94">
            <a:extLst>
              <a:ext uri="{FF2B5EF4-FFF2-40B4-BE49-F238E27FC236}">
                <a16:creationId xmlns:a16="http://schemas.microsoft.com/office/drawing/2014/main" id="{B080A548-86EA-4C28-B298-1B76FF29F929}"/>
              </a:ext>
            </a:extLst>
          </p:cNvPr>
          <p:cNvCxnSpPr>
            <a:cxnSpLocks/>
          </p:cNvCxnSpPr>
          <p:nvPr/>
        </p:nvCxnSpPr>
        <p:spPr>
          <a:xfrm>
            <a:off x="3262988" y="5019410"/>
            <a:ext cx="0" cy="8228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cteur droit avec flèche 95">
            <a:extLst>
              <a:ext uri="{FF2B5EF4-FFF2-40B4-BE49-F238E27FC236}">
                <a16:creationId xmlns:a16="http://schemas.microsoft.com/office/drawing/2014/main" id="{32E614EE-C23A-4AB6-AB24-3FDF874075B9}"/>
              </a:ext>
            </a:extLst>
          </p:cNvPr>
          <p:cNvCxnSpPr>
            <a:cxnSpLocks/>
          </p:cNvCxnSpPr>
          <p:nvPr/>
        </p:nvCxnSpPr>
        <p:spPr>
          <a:xfrm>
            <a:off x="3267745" y="5295644"/>
            <a:ext cx="0" cy="8228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necteur droit avec flèche 96">
            <a:extLst>
              <a:ext uri="{FF2B5EF4-FFF2-40B4-BE49-F238E27FC236}">
                <a16:creationId xmlns:a16="http://schemas.microsoft.com/office/drawing/2014/main" id="{30964649-9F9F-496C-9F41-D453D109F869}"/>
              </a:ext>
            </a:extLst>
          </p:cNvPr>
          <p:cNvCxnSpPr>
            <a:cxnSpLocks/>
          </p:cNvCxnSpPr>
          <p:nvPr/>
        </p:nvCxnSpPr>
        <p:spPr>
          <a:xfrm>
            <a:off x="3272514" y="5565470"/>
            <a:ext cx="0" cy="8228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Connecteur droit avec flèche 97">
            <a:extLst>
              <a:ext uri="{FF2B5EF4-FFF2-40B4-BE49-F238E27FC236}">
                <a16:creationId xmlns:a16="http://schemas.microsoft.com/office/drawing/2014/main" id="{9EB7D705-0ECD-43B7-8701-BA5D2DA762B2}"/>
              </a:ext>
            </a:extLst>
          </p:cNvPr>
          <p:cNvCxnSpPr>
            <a:cxnSpLocks/>
          </p:cNvCxnSpPr>
          <p:nvPr/>
        </p:nvCxnSpPr>
        <p:spPr>
          <a:xfrm>
            <a:off x="3282034" y="5851222"/>
            <a:ext cx="0" cy="8228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Cylindre 110">
            <a:extLst>
              <a:ext uri="{FF2B5EF4-FFF2-40B4-BE49-F238E27FC236}">
                <a16:creationId xmlns:a16="http://schemas.microsoft.com/office/drawing/2014/main" id="{95D68641-7BD5-4C54-9FDB-CEE1EA968D9E}"/>
              </a:ext>
            </a:extLst>
          </p:cNvPr>
          <p:cNvSpPr/>
          <p:nvPr/>
        </p:nvSpPr>
        <p:spPr>
          <a:xfrm>
            <a:off x="4071623" y="5671957"/>
            <a:ext cx="650940" cy="774836"/>
          </a:xfrm>
          <a:prstGeom prst="can">
            <a:avLst/>
          </a:prstGeom>
          <a:solidFill>
            <a:srgbClr val="F2F2F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rgbClr val="000000"/>
                </a:solidFill>
              </a:rPr>
              <a:t>Model </a:t>
            </a:r>
            <a:r>
              <a:rPr lang="fr-FR" sz="1000" dirty="0" err="1">
                <a:solidFill>
                  <a:srgbClr val="000000"/>
                </a:solidFill>
              </a:rPr>
              <a:t>Registry</a:t>
            </a:r>
            <a:endParaRPr lang="fr-FR" sz="1000" dirty="0">
              <a:solidFill>
                <a:srgbClr val="000000"/>
              </a:solidFill>
            </a:endParaRPr>
          </a:p>
        </p:txBody>
      </p:sp>
      <p:cxnSp>
        <p:nvCxnSpPr>
          <p:cNvPr id="114" name="Connecteur droit avec flèche 113">
            <a:extLst>
              <a:ext uri="{FF2B5EF4-FFF2-40B4-BE49-F238E27FC236}">
                <a16:creationId xmlns:a16="http://schemas.microsoft.com/office/drawing/2014/main" id="{569F0339-49A0-4AB9-8B37-D308FE0A378A}"/>
              </a:ext>
            </a:extLst>
          </p:cNvPr>
          <p:cNvCxnSpPr>
            <a:endCxn id="111" idx="2"/>
          </p:cNvCxnSpPr>
          <p:nvPr/>
        </p:nvCxnSpPr>
        <p:spPr>
          <a:xfrm flipV="1">
            <a:off x="3870854" y="6059375"/>
            <a:ext cx="200769" cy="1789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5" name="Picture 2" descr="Azure DevOps Pipelines: Multi-Stage Pipelines">
            <a:extLst>
              <a:ext uri="{FF2B5EF4-FFF2-40B4-BE49-F238E27FC236}">
                <a16:creationId xmlns:a16="http://schemas.microsoft.com/office/drawing/2014/main" id="{5FD6D3BA-FD6B-469B-BFFD-853F283A4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6470" y="3505110"/>
            <a:ext cx="512308" cy="512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7" name="Connecteur droit avec flèche 116">
            <a:extLst>
              <a:ext uri="{FF2B5EF4-FFF2-40B4-BE49-F238E27FC236}">
                <a16:creationId xmlns:a16="http://schemas.microsoft.com/office/drawing/2014/main" id="{5D434511-5BC7-40AB-96AB-DBBB0506E02F}"/>
              </a:ext>
            </a:extLst>
          </p:cNvPr>
          <p:cNvCxnSpPr>
            <a:cxnSpLocks/>
            <a:stCxn id="2056" idx="3"/>
            <a:endCxn id="115" idx="1"/>
          </p:cNvCxnSpPr>
          <p:nvPr/>
        </p:nvCxnSpPr>
        <p:spPr>
          <a:xfrm>
            <a:off x="2673590" y="3333323"/>
            <a:ext cx="402880" cy="427941"/>
          </a:xfrm>
          <a:prstGeom prst="straightConnector1">
            <a:avLst/>
          </a:prstGeom>
          <a:ln w="44450">
            <a:solidFill>
              <a:srgbClr val="FF5960">
                <a:alpha val="8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Connecteur droit avec flèche 117">
            <a:extLst>
              <a:ext uri="{FF2B5EF4-FFF2-40B4-BE49-F238E27FC236}">
                <a16:creationId xmlns:a16="http://schemas.microsoft.com/office/drawing/2014/main" id="{A340ADAF-B438-4832-B366-8FE511E4EE3A}"/>
              </a:ext>
            </a:extLst>
          </p:cNvPr>
          <p:cNvCxnSpPr>
            <a:cxnSpLocks/>
            <a:stCxn id="115" idx="2"/>
            <a:endCxn id="87" idx="0"/>
          </p:cNvCxnSpPr>
          <p:nvPr/>
        </p:nvCxnSpPr>
        <p:spPr>
          <a:xfrm>
            <a:off x="3332624" y="4017418"/>
            <a:ext cx="1" cy="562792"/>
          </a:xfrm>
          <a:prstGeom prst="straightConnector1">
            <a:avLst/>
          </a:prstGeom>
          <a:ln w="44450">
            <a:solidFill>
              <a:srgbClr val="FF5960">
                <a:alpha val="8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Connecteur droit avec flèche 118">
            <a:extLst>
              <a:ext uri="{FF2B5EF4-FFF2-40B4-BE49-F238E27FC236}">
                <a16:creationId xmlns:a16="http://schemas.microsoft.com/office/drawing/2014/main" id="{80A9FF18-83B1-42FF-BD9B-42DF94E41DF9}"/>
              </a:ext>
            </a:extLst>
          </p:cNvPr>
          <p:cNvCxnSpPr>
            <a:cxnSpLocks/>
            <a:stCxn id="115" idx="3"/>
            <a:endCxn id="39" idx="1"/>
          </p:cNvCxnSpPr>
          <p:nvPr/>
        </p:nvCxnSpPr>
        <p:spPr>
          <a:xfrm flipV="1">
            <a:off x="3588778" y="3329230"/>
            <a:ext cx="2789212" cy="432034"/>
          </a:xfrm>
          <a:prstGeom prst="straightConnector1">
            <a:avLst/>
          </a:prstGeom>
          <a:ln w="44450">
            <a:solidFill>
              <a:srgbClr val="FF5960">
                <a:alpha val="8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Connecteur droit avec flèche 119">
            <a:extLst>
              <a:ext uri="{FF2B5EF4-FFF2-40B4-BE49-F238E27FC236}">
                <a16:creationId xmlns:a16="http://schemas.microsoft.com/office/drawing/2014/main" id="{EBC3CCE9-256E-43F4-AAF8-FA5B071B653F}"/>
              </a:ext>
            </a:extLst>
          </p:cNvPr>
          <p:cNvCxnSpPr>
            <a:cxnSpLocks/>
            <a:stCxn id="115" idx="2"/>
            <a:endCxn id="111" idx="1"/>
          </p:cNvCxnSpPr>
          <p:nvPr/>
        </p:nvCxnSpPr>
        <p:spPr>
          <a:xfrm>
            <a:off x="3332624" y="4017418"/>
            <a:ext cx="1064469" cy="1654539"/>
          </a:xfrm>
          <a:prstGeom prst="straightConnector1">
            <a:avLst/>
          </a:prstGeom>
          <a:ln w="44450">
            <a:solidFill>
              <a:srgbClr val="FF5960">
                <a:alpha val="8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9" name="Graphique 8">
            <a:extLst>
              <a:ext uri="{FF2B5EF4-FFF2-40B4-BE49-F238E27FC236}">
                <a16:creationId xmlns:a16="http://schemas.microsoft.com/office/drawing/2014/main" id="{22432969-F9C6-2D4B-92C4-3036E55B7E1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96850" y="6088895"/>
            <a:ext cx="520700" cy="52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77343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Azure Machine Learning">
            <a:extLst>
              <a:ext uri="{FF2B5EF4-FFF2-40B4-BE49-F238E27FC236}">
                <a16:creationId xmlns:a16="http://schemas.microsoft.com/office/drawing/2014/main" id="{DA5877A0-6920-4905-9EB7-24B3C48856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96" t="27459" r="37476" b="30796"/>
          <a:stretch/>
        </p:blipFill>
        <p:spPr bwMode="auto">
          <a:xfrm>
            <a:off x="1711706" y="342705"/>
            <a:ext cx="327488" cy="332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3251400-4037-44D5-BC02-2CD4B3383FF0}"/>
              </a:ext>
            </a:extLst>
          </p:cNvPr>
          <p:cNvSpPr/>
          <p:nvPr/>
        </p:nvSpPr>
        <p:spPr>
          <a:xfrm>
            <a:off x="1582647" y="282180"/>
            <a:ext cx="3390070" cy="2431228"/>
          </a:xfrm>
          <a:prstGeom prst="rect">
            <a:avLst/>
          </a:prstGeom>
          <a:noFill/>
          <a:ln w="57150">
            <a:solidFill>
              <a:srgbClr val="006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62C4"/>
              </a:solidFill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8C20B1CE-19F4-4AC9-BE37-990EDA292F62}"/>
              </a:ext>
            </a:extLst>
          </p:cNvPr>
          <p:cNvSpPr txBox="1"/>
          <p:nvPr/>
        </p:nvSpPr>
        <p:spPr>
          <a:xfrm>
            <a:off x="1964922" y="324400"/>
            <a:ext cx="12934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>
                <a:solidFill>
                  <a:srgbClr val="0062C4"/>
                </a:solidFill>
              </a:rPr>
              <a:t>AzureML</a:t>
            </a:r>
            <a:r>
              <a:rPr lang="fr-FR" sz="1600" dirty="0">
                <a:solidFill>
                  <a:srgbClr val="0062C4"/>
                </a:solidFill>
              </a:rPr>
              <a:t> dev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4FDC0E39-0C4A-4CCF-A813-7E5AE84946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396" y="3129732"/>
            <a:ext cx="974194" cy="407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2" descr="Salah CHADLI">
            <a:extLst>
              <a:ext uri="{FF2B5EF4-FFF2-40B4-BE49-F238E27FC236}">
                <a16:creationId xmlns:a16="http://schemas.microsoft.com/office/drawing/2014/main" id="{00FFCDA1-2CCC-45DE-8C66-4A8817D417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945"/>
          <a:stretch/>
        </p:blipFill>
        <p:spPr bwMode="auto">
          <a:xfrm>
            <a:off x="383197" y="1568496"/>
            <a:ext cx="625853" cy="518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Image 54" descr="Une image contenant personne, homme, souriant, posant&#10;&#10;Description générée automatiquement">
            <a:extLst>
              <a:ext uri="{FF2B5EF4-FFF2-40B4-BE49-F238E27FC236}">
                <a16:creationId xmlns:a16="http://schemas.microsoft.com/office/drawing/2014/main" id="{99BE0749-A0DC-45DA-951B-AC92F42E7F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4561" y="2134966"/>
            <a:ext cx="625853" cy="518437"/>
          </a:xfrm>
          <a:prstGeom prst="rect">
            <a:avLst/>
          </a:prstGeom>
        </p:spPr>
      </p:pic>
      <p:cxnSp>
        <p:nvCxnSpPr>
          <p:cNvPr id="68" name="Connecteur droit avec flèche 67">
            <a:extLst>
              <a:ext uri="{FF2B5EF4-FFF2-40B4-BE49-F238E27FC236}">
                <a16:creationId xmlns:a16="http://schemas.microsoft.com/office/drawing/2014/main" id="{CCFB36B7-8AFE-4A35-8FE6-DD937D3E5F73}"/>
              </a:ext>
            </a:extLst>
          </p:cNvPr>
          <p:cNvCxnSpPr>
            <a:cxnSpLocks/>
          </p:cNvCxnSpPr>
          <p:nvPr/>
        </p:nvCxnSpPr>
        <p:spPr>
          <a:xfrm flipH="1">
            <a:off x="15413647" y="3876886"/>
            <a:ext cx="1306106" cy="1989794"/>
          </a:xfrm>
          <a:prstGeom prst="straightConnector1">
            <a:avLst/>
          </a:prstGeom>
          <a:ln w="44450">
            <a:solidFill>
              <a:schemeClr val="accent6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B5279D6C-247B-46B7-A83F-92AC13F3E05A}"/>
              </a:ext>
            </a:extLst>
          </p:cNvPr>
          <p:cNvSpPr/>
          <p:nvPr/>
        </p:nvSpPr>
        <p:spPr>
          <a:xfrm>
            <a:off x="2496806" y="776062"/>
            <a:ext cx="1671637" cy="1726523"/>
          </a:xfrm>
          <a:prstGeom prst="rect">
            <a:avLst/>
          </a:prstGeom>
          <a:solidFill>
            <a:srgbClr val="3D6EFF"/>
          </a:solidFill>
          <a:ln>
            <a:solidFill>
              <a:srgbClr val="3D6E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fr-FR" sz="900" dirty="0" err="1">
                <a:solidFill>
                  <a:schemeClr val="bg1"/>
                </a:solidFill>
              </a:rPr>
              <a:t>Automated</a:t>
            </a:r>
            <a:r>
              <a:rPr lang="fr-FR" sz="900" dirty="0">
                <a:solidFill>
                  <a:schemeClr val="bg1"/>
                </a:solidFill>
              </a:rPr>
              <a:t> Training Pipeline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45120D6-D408-4ACD-A701-7B8B839BB846}"/>
              </a:ext>
            </a:extLst>
          </p:cNvPr>
          <p:cNvSpPr/>
          <p:nvPr/>
        </p:nvSpPr>
        <p:spPr>
          <a:xfrm>
            <a:off x="2657917" y="1032175"/>
            <a:ext cx="1212937" cy="199589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rgbClr val="000000"/>
                </a:solidFill>
              </a:rPr>
              <a:t>Data Validation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2574815-B18E-48EE-B192-B22351E75EB7}"/>
              </a:ext>
            </a:extLst>
          </p:cNvPr>
          <p:cNvSpPr/>
          <p:nvPr/>
        </p:nvSpPr>
        <p:spPr>
          <a:xfrm>
            <a:off x="2664795" y="1318997"/>
            <a:ext cx="1212911" cy="183225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rgbClr val="000000"/>
                </a:solidFill>
              </a:rPr>
              <a:t>Data </a:t>
            </a:r>
            <a:r>
              <a:rPr lang="fr-FR" sz="1000" dirty="0" err="1">
                <a:solidFill>
                  <a:srgbClr val="000000"/>
                </a:solidFill>
              </a:rPr>
              <a:t>Preparation</a:t>
            </a:r>
            <a:endParaRPr lang="fr-FR" sz="1000" dirty="0">
              <a:solidFill>
                <a:srgbClr val="000000"/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A4576EE7-5E71-43B0-A8FB-D25A13D5033B}"/>
              </a:ext>
            </a:extLst>
          </p:cNvPr>
          <p:cNvSpPr/>
          <p:nvPr/>
        </p:nvSpPr>
        <p:spPr>
          <a:xfrm>
            <a:off x="2673590" y="1601997"/>
            <a:ext cx="1197264" cy="172701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rgbClr val="000000"/>
                </a:solidFill>
              </a:rPr>
              <a:t>Model Training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A5EEFA37-D774-4A2D-8E2F-1BE8E4187FD4}"/>
              </a:ext>
            </a:extLst>
          </p:cNvPr>
          <p:cNvSpPr/>
          <p:nvPr/>
        </p:nvSpPr>
        <p:spPr>
          <a:xfrm>
            <a:off x="2673590" y="1892717"/>
            <a:ext cx="1197264" cy="1727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rgbClr val="000000"/>
                </a:solidFill>
              </a:rPr>
              <a:t>Model Evaluation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8E14127C-2B76-48FE-89D5-008347DE910C}"/>
              </a:ext>
            </a:extLst>
          </p:cNvPr>
          <p:cNvSpPr/>
          <p:nvPr/>
        </p:nvSpPr>
        <p:spPr>
          <a:xfrm>
            <a:off x="2680442" y="2170665"/>
            <a:ext cx="1190412" cy="172701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rgbClr val="000000"/>
                </a:solidFill>
              </a:rPr>
              <a:t>Model </a:t>
            </a:r>
            <a:r>
              <a:rPr lang="fr-FR" sz="1000" dirty="0" err="1">
                <a:solidFill>
                  <a:srgbClr val="000000"/>
                </a:solidFill>
              </a:rPr>
              <a:t>Register</a:t>
            </a:r>
            <a:endParaRPr lang="fr-FR" sz="1000" dirty="0">
              <a:solidFill>
                <a:srgbClr val="000000"/>
              </a:solidFill>
            </a:endParaRPr>
          </a:p>
        </p:txBody>
      </p:sp>
      <p:cxnSp>
        <p:nvCxnSpPr>
          <p:cNvPr id="50" name="Connecteur droit avec flèche 49">
            <a:extLst>
              <a:ext uri="{FF2B5EF4-FFF2-40B4-BE49-F238E27FC236}">
                <a16:creationId xmlns:a16="http://schemas.microsoft.com/office/drawing/2014/main" id="{207D1F71-976E-4259-9DF6-060045414958}"/>
              </a:ext>
            </a:extLst>
          </p:cNvPr>
          <p:cNvCxnSpPr>
            <a:cxnSpLocks/>
          </p:cNvCxnSpPr>
          <p:nvPr/>
        </p:nvCxnSpPr>
        <p:spPr>
          <a:xfrm>
            <a:off x="3262988" y="1215262"/>
            <a:ext cx="0" cy="8228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eur droit avec flèche 51">
            <a:extLst>
              <a:ext uri="{FF2B5EF4-FFF2-40B4-BE49-F238E27FC236}">
                <a16:creationId xmlns:a16="http://schemas.microsoft.com/office/drawing/2014/main" id="{24121BBE-2F3A-46C7-A6C8-0C4280298B4E}"/>
              </a:ext>
            </a:extLst>
          </p:cNvPr>
          <p:cNvCxnSpPr>
            <a:cxnSpLocks/>
          </p:cNvCxnSpPr>
          <p:nvPr/>
        </p:nvCxnSpPr>
        <p:spPr>
          <a:xfrm>
            <a:off x="3267745" y="1491496"/>
            <a:ext cx="0" cy="8228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eur droit avec flèche 52">
            <a:extLst>
              <a:ext uri="{FF2B5EF4-FFF2-40B4-BE49-F238E27FC236}">
                <a16:creationId xmlns:a16="http://schemas.microsoft.com/office/drawing/2014/main" id="{DA42DC71-1438-44E4-B467-2EDEB07EE0D6}"/>
              </a:ext>
            </a:extLst>
          </p:cNvPr>
          <p:cNvCxnSpPr>
            <a:cxnSpLocks/>
          </p:cNvCxnSpPr>
          <p:nvPr/>
        </p:nvCxnSpPr>
        <p:spPr>
          <a:xfrm>
            <a:off x="3272514" y="1761322"/>
            <a:ext cx="0" cy="8228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eur droit avec flèche 56">
            <a:extLst>
              <a:ext uri="{FF2B5EF4-FFF2-40B4-BE49-F238E27FC236}">
                <a16:creationId xmlns:a16="http://schemas.microsoft.com/office/drawing/2014/main" id="{EDE4866D-65CA-4F7E-AD2D-F4D34A8B5DBD}"/>
              </a:ext>
            </a:extLst>
          </p:cNvPr>
          <p:cNvCxnSpPr>
            <a:cxnSpLocks/>
          </p:cNvCxnSpPr>
          <p:nvPr/>
        </p:nvCxnSpPr>
        <p:spPr>
          <a:xfrm>
            <a:off x="3282034" y="2047074"/>
            <a:ext cx="0" cy="8228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VM symbol | Microsoft Azure Mono">
            <a:extLst>
              <a:ext uri="{FF2B5EF4-FFF2-40B4-BE49-F238E27FC236}">
                <a16:creationId xmlns:a16="http://schemas.microsoft.com/office/drawing/2014/main" id="{0D5C1D03-AD57-4904-A56F-E648CDF2A6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683" y="1602995"/>
            <a:ext cx="478855" cy="451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4" descr="VM symbol | Microsoft Azure Mono">
            <a:extLst>
              <a:ext uri="{FF2B5EF4-FFF2-40B4-BE49-F238E27FC236}">
                <a16:creationId xmlns:a16="http://schemas.microsoft.com/office/drawing/2014/main" id="{571D532E-2DEA-440F-82CD-49D1A713A1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760" y="2168232"/>
            <a:ext cx="478855" cy="451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4" name="Titre 1">
            <a:extLst>
              <a:ext uri="{FF2B5EF4-FFF2-40B4-BE49-F238E27FC236}">
                <a16:creationId xmlns:a16="http://schemas.microsoft.com/office/drawing/2014/main" id="{6615257C-5215-466F-8D44-CFE1A469F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7412" y="6339563"/>
            <a:ext cx="3090439" cy="518437"/>
          </a:xfrm>
          <a:solidFill>
            <a:schemeClr val="tx1">
              <a:lumMod val="50000"/>
            </a:schemeClr>
          </a:solidFill>
        </p:spPr>
        <p:txBody>
          <a:bodyPr>
            <a:normAutofit/>
          </a:bodyPr>
          <a:lstStyle/>
          <a:p>
            <a:r>
              <a:rPr lang="fr-FR" sz="2800" dirty="0">
                <a:solidFill>
                  <a:schemeClr val="bg1"/>
                </a:solidFill>
              </a:rPr>
              <a:t>Production phase</a:t>
            </a:r>
          </a:p>
        </p:txBody>
      </p:sp>
      <p:cxnSp>
        <p:nvCxnSpPr>
          <p:cNvPr id="102" name="Connecteur droit avec flèche 101">
            <a:extLst>
              <a:ext uri="{FF2B5EF4-FFF2-40B4-BE49-F238E27FC236}">
                <a16:creationId xmlns:a16="http://schemas.microsoft.com/office/drawing/2014/main" id="{90AB71FF-96D3-45AF-8F43-429036334AE7}"/>
              </a:ext>
            </a:extLst>
          </p:cNvPr>
          <p:cNvCxnSpPr>
            <a:cxnSpLocks/>
            <a:stCxn id="55" idx="3"/>
            <a:endCxn id="2056" idx="1"/>
          </p:cNvCxnSpPr>
          <p:nvPr/>
        </p:nvCxnSpPr>
        <p:spPr>
          <a:xfrm>
            <a:off x="1000414" y="2394185"/>
            <a:ext cx="698982" cy="939138"/>
          </a:xfrm>
          <a:prstGeom prst="straightConnector1">
            <a:avLst/>
          </a:prstGeom>
          <a:ln w="444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Connecteur droit avec flèche 112">
            <a:extLst>
              <a:ext uri="{FF2B5EF4-FFF2-40B4-BE49-F238E27FC236}">
                <a16:creationId xmlns:a16="http://schemas.microsoft.com/office/drawing/2014/main" id="{25EB28E1-166E-4F66-AFE7-15CA63793B74}"/>
              </a:ext>
            </a:extLst>
          </p:cNvPr>
          <p:cNvCxnSpPr>
            <a:cxnSpLocks/>
            <a:stCxn id="54" idx="3"/>
            <a:endCxn id="2056" idx="1"/>
          </p:cNvCxnSpPr>
          <p:nvPr/>
        </p:nvCxnSpPr>
        <p:spPr>
          <a:xfrm>
            <a:off x="1009050" y="1827715"/>
            <a:ext cx="690346" cy="1505608"/>
          </a:xfrm>
          <a:prstGeom prst="straightConnector1">
            <a:avLst/>
          </a:prstGeom>
          <a:ln w="444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Picture 10" descr="Deploy Your Private Docker Registry as a Pod in Kubernetes | by Varun Kumar  G | The Startup | Medium">
            <a:extLst>
              <a:ext uri="{FF2B5EF4-FFF2-40B4-BE49-F238E27FC236}">
                <a16:creationId xmlns:a16="http://schemas.microsoft.com/office/drawing/2014/main" id="{E3287EE5-2AD9-406E-9467-43E989EBB1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436" t="9286" r="3461" b="8062"/>
          <a:stretch/>
        </p:blipFill>
        <p:spPr bwMode="auto">
          <a:xfrm>
            <a:off x="6377990" y="3069221"/>
            <a:ext cx="904875" cy="520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7747F973-0E03-4C8B-B51A-376D5133E97A}"/>
              </a:ext>
            </a:extLst>
          </p:cNvPr>
          <p:cNvSpPr txBox="1"/>
          <p:nvPr/>
        </p:nvSpPr>
        <p:spPr>
          <a:xfrm>
            <a:off x="6278660" y="3554662"/>
            <a:ext cx="107753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/>
              <a:t>Docker </a:t>
            </a:r>
            <a:r>
              <a:rPr lang="fr-FR" sz="1100" dirty="0" err="1"/>
              <a:t>registry</a:t>
            </a:r>
            <a:endParaRPr lang="fr-FR" sz="1100" dirty="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F612601A-A1A1-4F2F-9152-EB6E5CA88709}"/>
              </a:ext>
            </a:extLst>
          </p:cNvPr>
          <p:cNvSpPr/>
          <p:nvPr/>
        </p:nvSpPr>
        <p:spPr>
          <a:xfrm>
            <a:off x="9092827" y="1018972"/>
            <a:ext cx="2236388" cy="945047"/>
          </a:xfrm>
          <a:prstGeom prst="rect">
            <a:avLst/>
          </a:prstGeom>
          <a:noFill/>
          <a:ln w="57150">
            <a:solidFill>
              <a:srgbClr val="DB21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63" name="Picture 2" descr="OpenShift — Wikipédia">
            <a:extLst>
              <a:ext uri="{FF2B5EF4-FFF2-40B4-BE49-F238E27FC236}">
                <a16:creationId xmlns:a16="http://schemas.microsoft.com/office/drawing/2014/main" id="{0D07EB71-5FC3-407A-8C40-33A1DE3B9F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18596"/>
          <a:stretch/>
        </p:blipFill>
        <p:spPr bwMode="auto">
          <a:xfrm>
            <a:off x="9128431" y="1062750"/>
            <a:ext cx="351106" cy="305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6" name="ZoneTexte 65">
            <a:extLst>
              <a:ext uri="{FF2B5EF4-FFF2-40B4-BE49-F238E27FC236}">
                <a16:creationId xmlns:a16="http://schemas.microsoft.com/office/drawing/2014/main" id="{1F3C727E-FD15-4871-86F2-7880DD9A5A09}"/>
              </a:ext>
            </a:extLst>
          </p:cNvPr>
          <p:cNvSpPr txBox="1"/>
          <p:nvPr/>
        </p:nvSpPr>
        <p:spPr>
          <a:xfrm>
            <a:off x="9443197" y="1035794"/>
            <a:ext cx="14033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>
                <a:solidFill>
                  <a:srgbClr val="DB212E"/>
                </a:solidFill>
              </a:rPr>
              <a:t>OpenShift</a:t>
            </a:r>
            <a:r>
              <a:rPr lang="fr-FR" sz="1600" dirty="0">
                <a:solidFill>
                  <a:srgbClr val="DB212E"/>
                </a:solidFill>
              </a:rPr>
              <a:t> dev</a:t>
            </a:r>
          </a:p>
        </p:txBody>
      </p:sp>
      <p:pic>
        <p:nvPicPr>
          <p:cNvPr id="67" name="Picture 8">
            <a:extLst>
              <a:ext uri="{FF2B5EF4-FFF2-40B4-BE49-F238E27FC236}">
                <a16:creationId xmlns:a16="http://schemas.microsoft.com/office/drawing/2014/main" id="{84BCBB4E-7A78-4D17-9A92-85EDC9D3BE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0261" y="1901280"/>
            <a:ext cx="974194" cy="407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Kubernetes hands on series: Pods. Pods are the smallest deployable units… |  by Rakesh Jain | Medium">
            <a:extLst>
              <a:ext uri="{FF2B5EF4-FFF2-40B4-BE49-F238E27FC236}">
                <a16:creationId xmlns:a16="http://schemas.microsoft.com/office/drawing/2014/main" id="{BE2DD8CC-BB1B-4FDD-A834-388C3CF67A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4778" y="1433869"/>
            <a:ext cx="337306" cy="328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2" descr="Kubernetes hands on series: Pods. Pods are the smallest deployable units… |  by Rakesh Jain | Medium">
            <a:extLst>
              <a:ext uri="{FF2B5EF4-FFF2-40B4-BE49-F238E27FC236}">
                <a16:creationId xmlns:a16="http://schemas.microsoft.com/office/drawing/2014/main" id="{E9BFCAAF-E143-45EA-96C3-5252950634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4070" y="1433870"/>
            <a:ext cx="337306" cy="328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2" descr="Kubernetes hands on series: Pods. Pods are the smallest deployable units… |  by Rakesh Jain | Medium">
            <a:extLst>
              <a:ext uri="{FF2B5EF4-FFF2-40B4-BE49-F238E27FC236}">
                <a16:creationId xmlns:a16="http://schemas.microsoft.com/office/drawing/2014/main" id="{5C5931A0-CEF9-4867-9C31-3E0E4A2FA6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6014" y="1433869"/>
            <a:ext cx="337306" cy="328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4" name="ZoneTexte 73">
            <a:extLst>
              <a:ext uri="{FF2B5EF4-FFF2-40B4-BE49-F238E27FC236}">
                <a16:creationId xmlns:a16="http://schemas.microsoft.com/office/drawing/2014/main" id="{AE0DDE34-5722-4CEB-B8BA-7770E609EA6D}"/>
              </a:ext>
            </a:extLst>
          </p:cNvPr>
          <p:cNvSpPr txBox="1"/>
          <p:nvPr/>
        </p:nvSpPr>
        <p:spPr>
          <a:xfrm>
            <a:off x="9450034" y="1733119"/>
            <a:ext cx="46679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>
                <a:solidFill>
                  <a:srgbClr val="326CE5"/>
                </a:solidFill>
              </a:rPr>
              <a:t>zoning</a:t>
            </a:r>
          </a:p>
        </p:txBody>
      </p:sp>
      <p:sp>
        <p:nvSpPr>
          <p:cNvPr id="75" name="ZoneTexte 74">
            <a:extLst>
              <a:ext uri="{FF2B5EF4-FFF2-40B4-BE49-F238E27FC236}">
                <a16:creationId xmlns:a16="http://schemas.microsoft.com/office/drawing/2014/main" id="{5707F3CB-7A38-4CF0-9DC8-8609DF44AC50}"/>
              </a:ext>
            </a:extLst>
          </p:cNvPr>
          <p:cNvSpPr txBox="1"/>
          <p:nvPr/>
        </p:nvSpPr>
        <p:spPr>
          <a:xfrm>
            <a:off x="10052058" y="1732635"/>
            <a:ext cx="31931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 err="1">
                <a:solidFill>
                  <a:srgbClr val="326CE5"/>
                </a:solidFill>
              </a:rPr>
              <a:t>ocr</a:t>
            </a:r>
            <a:endParaRPr lang="fr-FR" sz="800" dirty="0">
              <a:solidFill>
                <a:srgbClr val="326CE5"/>
              </a:solidFill>
            </a:endParaRPr>
          </a:p>
        </p:txBody>
      </p:sp>
      <p:sp>
        <p:nvSpPr>
          <p:cNvPr id="78" name="ZoneTexte 77">
            <a:extLst>
              <a:ext uri="{FF2B5EF4-FFF2-40B4-BE49-F238E27FC236}">
                <a16:creationId xmlns:a16="http://schemas.microsoft.com/office/drawing/2014/main" id="{CDEB7AB6-E132-476B-8B3F-34D824296FEE}"/>
              </a:ext>
            </a:extLst>
          </p:cNvPr>
          <p:cNvSpPr txBox="1"/>
          <p:nvPr/>
        </p:nvSpPr>
        <p:spPr>
          <a:xfrm>
            <a:off x="10394663" y="1732635"/>
            <a:ext cx="7216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 err="1">
                <a:solidFill>
                  <a:srgbClr val="326CE5"/>
                </a:solidFill>
              </a:rPr>
              <a:t>homography</a:t>
            </a:r>
            <a:endParaRPr lang="fr-FR" sz="800" dirty="0">
              <a:solidFill>
                <a:srgbClr val="326CE5"/>
              </a:solidFill>
            </a:endParaRPr>
          </a:p>
        </p:txBody>
      </p:sp>
      <p:cxnSp>
        <p:nvCxnSpPr>
          <p:cNvPr id="82" name="Connecteur droit avec flèche 81">
            <a:extLst>
              <a:ext uri="{FF2B5EF4-FFF2-40B4-BE49-F238E27FC236}">
                <a16:creationId xmlns:a16="http://schemas.microsoft.com/office/drawing/2014/main" id="{10D2AA67-E30D-4F88-B886-03D48D2CD9AC}"/>
              </a:ext>
            </a:extLst>
          </p:cNvPr>
          <p:cNvCxnSpPr>
            <a:cxnSpLocks/>
            <a:stCxn id="131" idx="1"/>
            <a:endCxn id="39" idx="3"/>
          </p:cNvCxnSpPr>
          <p:nvPr/>
        </p:nvCxnSpPr>
        <p:spPr>
          <a:xfrm flipH="1" flipV="1">
            <a:off x="7282865" y="3329230"/>
            <a:ext cx="1834547" cy="535505"/>
          </a:xfrm>
          <a:prstGeom prst="straightConnector1">
            <a:avLst/>
          </a:prstGeom>
          <a:ln w="44450">
            <a:solidFill>
              <a:srgbClr val="9D337F">
                <a:alpha val="80000"/>
              </a:srgb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Connecteur droit avec flèche 90">
            <a:extLst>
              <a:ext uri="{FF2B5EF4-FFF2-40B4-BE49-F238E27FC236}">
                <a16:creationId xmlns:a16="http://schemas.microsoft.com/office/drawing/2014/main" id="{5A2E732D-963A-4FAA-91EE-6189426105D9}"/>
              </a:ext>
            </a:extLst>
          </p:cNvPr>
          <p:cNvCxnSpPr>
            <a:cxnSpLocks/>
            <a:stCxn id="99" idx="2"/>
            <a:endCxn id="67" idx="0"/>
          </p:cNvCxnSpPr>
          <p:nvPr/>
        </p:nvCxnSpPr>
        <p:spPr>
          <a:xfrm>
            <a:off x="6777358" y="1368068"/>
            <a:ext cx="0" cy="533212"/>
          </a:xfrm>
          <a:prstGeom prst="straightConnector1">
            <a:avLst/>
          </a:prstGeom>
          <a:ln w="44450">
            <a:solidFill>
              <a:srgbClr val="9D337F">
                <a:alpha val="8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Cylindre 103">
            <a:extLst>
              <a:ext uri="{FF2B5EF4-FFF2-40B4-BE49-F238E27FC236}">
                <a16:creationId xmlns:a16="http://schemas.microsoft.com/office/drawing/2014/main" id="{FB8F0D81-38AE-4BA7-B6FC-070A66FA30C9}"/>
              </a:ext>
            </a:extLst>
          </p:cNvPr>
          <p:cNvSpPr/>
          <p:nvPr/>
        </p:nvSpPr>
        <p:spPr>
          <a:xfrm>
            <a:off x="4071623" y="1867809"/>
            <a:ext cx="650940" cy="774836"/>
          </a:xfrm>
          <a:prstGeom prst="can">
            <a:avLst/>
          </a:prstGeom>
          <a:solidFill>
            <a:srgbClr val="F2F2F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rgbClr val="000000"/>
                </a:solidFill>
              </a:rPr>
              <a:t>Model </a:t>
            </a:r>
            <a:r>
              <a:rPr lang="fr-FR" sz="1000" dirty="0" err="1">
                <a:solidFill>
                  <a:srgbClr val="000000"/>
                </a:solidFill>
              </a:rPr>
              <a:t>Registry</a:t>
            </a:r>
            <a:endParaRPr lang="fr-FR" sz="1000" dirty="0">
              <a:solidFill>
                <a:srgbClr val="000000"/>
              </a:solidFill>
            </a:endParaRPr>
          </a:p>
        </p:txBody>
      </p:sp>
      <p:cxnSp>
        <p:nvCxnSpPr>
          <p:cNvPr id="106" name="Connecteur droit avec flèche 105">
            <a:extLst>
              <a:ext uri="{FF2B5EF4-FFF2-40B4-BE49-F238E27FC236}">
                <a16:creationId xmlns:a16="http://schemas.microsoft.com/office/drawing/2014/main" id="{76E75ECF-C0CA-4F7A-896E-26DBAEE667B5}"/>
              </a:ext>
            </a:extLst>
          </p:cNvPr>
          <p:cNvCxnSpPr>
            <a:endCxn id="104" idx="2"/>
          </p:cNvCxnSpPr>
          <p:nvPr/>
        </p:nvCxnSpPr>
        <p:spPr>
          <a:xfrm flipV="1">
            <a:off x="3870854" y="2255227"/>
            <a:ext cx="200769" cy="1789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Connecteur droit avec flèche 106">
            <a:extLst>
              <a:ext uri="{FF2B5EF4-FFF2-40B4-BE49-F238E27FC236}">
                <a16:creationId xmlns:a16="http://schemas.microsoft.com/office/drawing/2014/main" id="{166F8678-BA67-456B-8D6E-DFE47F679FE3}"/>
              </a:ext>
            </a:extLst>
          </p:cNvPr>
          <p:cNvCxnSpPr>
            <a:cxnSpLocks/>
            <a:stCxn id="131" idx="1"/>
            <a:endCxn id="67" idx="3"/>
          </p:cNvCxnSpPr>
          <p:nvPr/>
        </p:nvCxnSpPr>
        <p:spPr>
          <a:xfrm flipH="1" flipV="1">
            <a:off x="7264455" y="2104871"/>
            <a:ext cx="1852957" cy="1759864"/>
          </a:xfrm>
          <a:prstGeom prst="straightConnector1">
            <a:avLst/>
          </a:prstGeom>
          <a:ln w="44450">
            <a:solidFill>
              <a:srgbClr val="9D337F">
                <a:alpha val="80000"/>
              </a:srgb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Rectangle 120">
            <a:extLst>
              <a:ext uri="{FF2B5EF4-FFF2-40B4-BE49-F238E27FC236}">
                <a16:creationId xmlns:a16="http://schemas.microsoft.com/office/drawing/2014/main" id="{0BFD7E3F-6E2D-4A93-AEAC-F109A06CCB62}"/>
              </a:ext>
            </a:extLst>
          </p:cNvPr>
          <p:cNvSpPr/>
          <p:nvPr/>
        </p:nvSpPr>
        <p:spPr>
          <a:xfrm>
            <a:off x="9092827" y="2204178"/>
            <a:ext cx="2236388" cy="945047"/>
          </a:xfrm>
          <a:prstGeom prst="rect">
            <a:avLst/>
          </a:prstGeom>
          <a:noFill/>
          <a:ln w="57150">
            <a:solidFill>
              <a:srgbClr val="DB21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23" name="Picture 2" descr="OpenShift — Wikipédia">
            <a:extLst>
              <a:ext uri="{FF2B5EF4-FFF2-40B4-BE49-F238E27FC236}">
                <a16:creationId xmlns:a16="http://schemas.microsoft.com/office/drawing/2014/main" id="{8FD841AB-3407-442F-84F1-0E8D10A553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18596"/>
          <a:stretch/>
        </p:blipFill>
        <p:spPr bwMode="auto">
          <a:xfrm>
            <a:off x="9128431" y="2247956"/>
            <a:ext cx="351106" cy="305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4" name="ZoneTexte 123">
            <a:extLst>
              <a:ext uri="{FF2B5EF4-FFF2-40B4-BE49-F238E27FC236}">
                <a16:creationId xmlns:a16="http://schemas.microsoft.com/office/drawing/2014/main" id="{DADD09F7-EBA2-4F32-9B1D-05A6E7524D47}"/>
              </a:ext>
            </a:extLst>
          </p:cNvPr>
          <p:cNvSpPr txBox="1"/>
          <p:nvPr/>
        </p:nvSpPr>
        <p:spPr>
          <a:xfrm>
            <a:off x="9443197" y="2221000"/>
            <a:ext cx="13669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>
                <a:solidFill>
                  <a:srgbClr val="DB212E"/>
                </a:solidFill>
              </a:rPr>
              <a:t>OpenShift</a:t>
            </a:r>
            <a:r>
              <a:rPr lang="fr-FR" sz="1600" dirty="0">
                <a:solidFill>
                  <a:srgbClr val="DB212E"/>
                </a:solidFill>
              </a:rPr>
              <a:t> </a:t>
            </a:r>
            <a:r>
              <a:rPr lang="fr-FR" sz="1600" dirty="0" err="1">
                <a:solidFill>
                  <a:srgbClr val="DB212E"/>
                </a:solidFill>
              </a:rPr>
              <a:t>rec</a:t>
            </a:r>
            <a:endParaRPr lang="fr-FR" sz="1600" dirty="0">
              <a:solidFill>
                <a:srgbClr val="DB212E"/>
              </a:solidFill>
            </a:endParaRPr>
          </a:p>
        </p:txBody>
      </p:sp>
      <p:pic>
        <p:nvPicPr>
          <p:cNvPr id="125" name="Picture 2" descr="Kubernetes hands on series: Pods. Pods are the smallest deployable units… |  by Rakesh Jain | Medium">
            <a:extLst>
              <a:ext uri="{FF2B5EF4-FFF2-40B4-BE49-F238E27FC236}">
                <a16:creationId xmlns:a16="http://schemas.microsoft.com/office/drawing/2014/main" id="{2935B51C-8BD7-4D20-8072-098EABD71E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4778" y="2619075"/>
            <a:ext cx="337306" cy="328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6" name="Picture 2" descr="Kubernetes hands on series: Pods. Pods are the smallest deployable units… |  by Rakesh Jain | Medium">
            <a:extLst>
              <a:ext uri="{FF2B5EF4-FFF2-40B4-BE49-F238E27FC236}">
                <a16:creationId xmlns:a16="http://schemas.microsoft.com/office/drawing/2014/main" id="{9F9097AB-42FF-4062-BE66-C6098EB8CD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4070" y="2619076"/>
            <a:ext cx="337306" cy="328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7" name="Picture 2" descr="Kubernetes hands on series: Pods. Pods are the smallest deployable units… |  by Rakesh Jain | Medium">
            <a:extLst>
              <a:ext uri="{FF2B5EF4-FFF2-40B4-BE49-F238E27FC236}">
                <a16:creationId xmlns:a16="http://schemas.microsoft.com/office/drawing/2014/main" id="{712AFF66-B5FC-4F99-A7D6-CEF362C631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6014" y="2619075"/>
            <a:ext cx="337306" cy="328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8" name="ZoneTexte 127">
            <a:extLst>
              <a:ext uri="{FF2B5EF4-FFF2-40B4-BE49-F238E27FC236}">
                <a16:creationId xmlns:a16="http://schemas.microsoft.com/office/drawing/2014/main" id="{6ACC267C-4387-44DB-861A-26A294F8EF2E}"/>
              </a:ext>
            </a:extLst>
          </p:cNvPr>
          <p:cNvSpPr txBox="1"/>
          <p:nvPr/>
        </p:nvSpPr>
        <p:spPr>
          <a:xfrm>
            <a:off x="9450034" y="2907567"/>
            <a:ext cx="46679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>
                <a:solidFill>
                  <a:srgbClr val="326CE5"/>
                </a:solidFill>
              </a:rPr>
              <a:t>zoning</a:t>
            </a:r>
          </a:p>
        </p:txBody>
      </p:sp>
      <p:sp>
        <p:nvSpPr>
          <p:cNvPr id="129" name="ZoneTexte 128">
            <a:extLst>
              <a:ext uri="{FF2B5EF4-FFF2-40B4-BE49-F238E27FC236}">
                <a16:creationId xmlns:a16="http://schemas.microsoft.com/office/drawing/2014/main" id="{618DD696-E7C0-424F-8C3B-A95ACE051020}"/>
              </a:ext>
            </a:extLst>
          </p:cNvPr>
          <p:cNvSpPr txBox="1"/>
          <p:nvPr/>
        </p:nvSpPr>
        <p:spPr>
          <a:xfrm>
            <a:off x="10052058" y="2917841"/>
            <a:ext cx="31931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 err="1">
                <a:solidFill>
                  <a:srgbClr val="326CE5"/>
                </a:solidFill>
              </a:rPr>
              <a:t>ocr</a:t>
            </a:r>
            <a:endParaRPr lang="fr-FR" sz="800" dirty="0">
              <a:solidFill>
                <a:srgbClr val="326CE5"/>
              </a:solidFill>
            </a:endParaRPr>
          </a:p>
        </p:txBody>
      </p:sp>
      <p:sp>
        <p:nvSpPr>
          <p:cNvPr id="130" name="ZoneTexte 129">
            <a:extLst>
              <a:ext uri="{FF2B5EF4-FFF2-40B4-BE49-F238E27FC236}">
                <a16:creationId xmlns:a16="http://schemas.microsoft.com/office/drawing/2014/main" id="{D88E2EA0-BCFD-43B0-A09F-3E448B585494}"/>
              </a:ext>
            </a:extLst>
          </p:cNvPr>
          <p:cNvSpPr txBox="1"/>
          <p:nvPr/>
        </p:nvSpPr>
        <p:spPr>
          <a:xfrm>
            <a:off x="10394663" y="2917841"/>
            <a:ext cx="7216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 err="1">
                <a:solidFill>
                  <a:srgbClr val="326CE5"/>
                </a:solidFill>
              </a:rPr>
              <a:t>homography</a:t>
            </a:r>
            <a:endParaRPr lang="fr-FR" sz="800" dirty="0">
              <a:solidFill>
                <a:srgbClr val="326CE5"/>
              </a:solidFill>
            </a:endParaRP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56504CC2-A444-4320-8AC2-BECA20C96889}"/>
              </a:ext>
            </a:extLst>
          </p:cNvPr>
          <p:cNvSpPr/>
          <p:nvPr/>
        </p:nvSpPr>
        <p:spPr>
          <a:xfrm>
            <a:off x="9117412" y="3392211"/>
            <a:ext cx="2236388" cy="945047"/>
          </a:xfrm>
          <a:prstGeom prst="rect">
            <a:avLst/>
          </a:prstGeom>
          <a:noFill/>
          <a:ln w="57150">
            <a:solidFill>
              <a:srgbClr val="DB21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32" name="Picture 2" descr="OpenShift — Wikipédia">
            <a:extLst>
              <a:ext uri="{FF2B5EF4-FFF2-40B4-BE49-F238E27FC236}">
                <a16:creationId xmlns:a16="http://schemas.microsoft.com/office/drawing/2014/main" id="{C0E4F4B0-4B9F-41A7-9E43-6A8C81BB46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18596"/>
          <a:stretch/>
        </p:blipFill>
        <p:spPr bwMode="auto">
          <a:xfrm>
            <a:off x="9153016" y="3435989"/>
            <a:ext cx="351106" cy="305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3" name="ZoneTexte 132">
            <a:extLst>
              <a:ext uri="{FF2B5EF4-FFF2-40B4-BE49-F238E27FC236}">
                <a16:creationId xmlns:a16="http://schemas.microsoft.com/office/drawing/2014/main" id="{358C3FD6-C89A-479D-BA73-F70A9D979CAF}"/>
              </a:ext>
            </a:extLst>
          </p:cNvPr>
          <p:cNvSpPr txBox="1"/>
          <p:nvPr/>
        </p:nvSpPr>
        <p:spPr>
          <a:xfrm>
            <a:off x="9467782" y="3409033"/>
            <a:ext cx="1821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>
                <a:solidFill>
                  <a:srgbClr val="DB212E"/>
                </a:solidFill>
              </a:rPr>
              <a:t>OpenShift</a:t>
            </a:r>
            <a:r>
              <a:rPr lang="fr-FR" sz="1600" dirty="0">
                <a:solidFill>
                  <a:srgbClr val="DB212E"/>
                </a:solidFill>
              </a:rPr>
              <a:t> </a:t>
            </a:r>
            <a:r>
              <a:rPr lang="fr-FR" sz="1600" dirty="0" err="1">
                <a:solidFill>
                  <a:srgbClr val="DB212E"/>
                </a:solidFill>
              </a:rPr>
              <a:t>pre</a:t>
            </a:r>
            <a:r>
              <a:rPr lang="fr-FR" sz="1600" dirty="0">
                <a:solidFill>
                  <a:srgbClr val="DB212E"/>
                </a:solidFill>
              </a:rPr>
              <a:t>-prod</a:t>
            </a:r>
          </a:p>
        </p:txBody>
      </p:sp>
      <p:pic>
        <p:nvPicPr>
          <p:cNvPr id="134" name="Picture 2" descr="Kubernetes hands on series: Pods. Pods are the smallest deployable units… |  by Rakesh Jain | Medium">
            <a:extLst>
              <a:ext uri="{FF2B5EF4-FFF2-40B4-BE49-F238E27FC236}">
                <a16:creationId xmlns:a16="http://schemas.microsoft.com/office/drawing/2014/main" id="{A443C2BD-CD08-47C0-9506-87060BED70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9363" y="3807108"/>
            <a:ext cx="337306" cy="328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5" name="Picture 2" descr="Kubernetes hands on series: Pods. Pods are the smallest deployable units… |  by Rakesh Jain | Medium">
            <a:extLst>
              <a:ext uri="{FF2B5EF4-FFF2-40B4-BE49-F238E27FC236}">
                <a16:creationId xmlns:a16="http://schemas.microsoft.com/office/drawing/2014/main" id="{4A47E679-7598-4B69-87F6-CDF64E862B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8655" y="3807109"/>
            <a:ext cx="337306" cy="328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6" name="Picture 2" descr="Kubernetes hands on series: Pods. Pods are the smallest deployable units… |  by Rakesh Jain | Medium">
            <a:extLst>
              <a:ext uri="{FF2B5EF4-FFF2-40B4-BE49-F238E27FC236}">
                <a16:creationId xmlns:a16="http://schemas.microsoft.com/office/drawing/2014/main" id="{F7EF8FBE-306F-4172-9F5A-6A9C36489D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0599" y="3807108"/>
            <a:ext cx="337306" cy="328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7" name="ZoneTexte 136">
            <a:extLst>
              <a:ext uri="{FF2B5EF4-FFF2-40B4-BE49-F238E27FC236}">
                <a16:creationId xmlns:a16="http://schemas.microsoft.com/office/drawing/2014/main" id="{922F2E2F-589C-4AA8-A348-93872C5AC831}"/>
              </a:ext>
            </a:extLst>
          </p:cNvPr>
          <p:cNvSpPr txBox="1"/>
          <p:nvPr/>
        </p:nvSpPr>
        <p:spPr>
          <a:xfrm>
            <a:off x="9474619" y="4106358"/>
            <a:ext cx="46679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>
                <a:solidFill>
                  <a:srgbClr val="326CE5"/>
                </a:solidFill>
              </a:rPr>
              <a:t>zoning</a:t>
            </a:r>
          </a:p>
        </p:txBody>
      </p:sp>
      <p:sp>
        <p:nvSpPr>
          <p:cNvPr id="138" name="ZoneTexte 137">
            <a:extLst>
              <a:ext uri="{FF2B5EF4-FFF2-40B4-BE49-F238E27FC236}">
                <a16:creationId xmlns:a16="http://schemas.microsoft.com/office/drawing/2014/main" id="{4E92AD28-2CCD-410F-9D4C-0F099288B473}"/>
              </a:ext>
            </a:extLst>
          </p:cNvPr>
          <p:cNvSpPr txBox="1"/>
          <p:nvPr/>
        </p:nvSpPr>
        <p:spPr>
          <a:xfrm>
            <a:off x="10076643" y="4105874"/>
            <a:ext cx="31931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 err="1">
                <a:solidFill>
                  <a:srgbClr val="326CE5"/>
                </a:solidFill>
              </a:rPr>
              <a:t>ocr</a:t>
            </a:r>
            <a:endParaRPr lang="fr-FR" sz="800" dirty="0">
              <a:solidFill>
                <a:srgbClr val="326CE5"/>
              </a:solidFill>
            </a:endParaRPr>
          </a:p>
        </p:txBody>
      </p:sp>
      <p:sp>
        <p:nvSpPr>
          <p:cNvPr id="139" name="ZoneTexte 138">
            <a:extLst>
              <a:ext uri="{FF2B5EF4-FFF2-40B4-BE49-F238E27FC236}">
                <a16:creationId xmlns:a16="http://schemas.microsoft.com/office/drawing/2014/main" id="{B5066EC8-0D79-45B0-B7FC-9C39EB6AB5AD}"/>
              </a:ext>
            </a:extLst>
          </p:cNvPr>
          <p:cNvSpPr txBox="1"/>
          <p:nvPr/>
        </p:nvSpPr>
        <p:spPr>
          <a:xfrm>
            <a:off x="10419248" y="4105874"/>
            <a:ext cx="7216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 err="1">
                <a:solidFill>
                  <a:srgbClr val="326CE5"/>
                </a:solidFill>
              </a:rPr>
              <a:t>homography</a:t>
            </a:r>
            <a:endParaRPr lang="fr-FR" sz="800" dirty="0">
              <a:solidFill>
                <a:srgbClr val="326CE5"/>
              </a:solidFill>
            </a:endParaRPr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DF64E953-E769-4007-9076-A32A67D22A64}"/>
              </a:ext>
            </a:extLst>
          </p:cNvPr>
          <p:cNvSpPr/>
          <p:nvPr/>
        </p:nvSpPr>
        <p:spPr>
          <a:xfrm>
            <a:off x="9117412" y="4592987"/>
            <a:ext cx="2236388" cy="945047"/>
          </a:xfrm>
          <a:prstGeom prst="rect">
            <a:avLst/>
          </a:prstGeom>
          <a:noFill/>
          <a:ln w="57150">
            <a:solidFill>
              <a:srgbClr val="DB21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41" name="Picture 2" descr="OpenShift — Wikipédia">
            <a:extLst>
              <a:ext uri="{FF2B5EF4-FFF2-40B4-BE49-F238E27FC236}">
                <a16:creationId xmlns:a16="http://schemas.microsoft.com/office/drawing/2014/main" id="{E4321ED0-F094-4451-924D-D2116B434D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18596"/>
          <a:stretch/>
        </p:blipFill>
        <p:spPr bwMode="auto">
          <a:xfrm>
            <a:off x="9153016" y="4636765"/>
            <a:ext cx="351106" cy="305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2" name="ZoneTexte 141">
            <a:extLst>
              <a:ext uri="{FF2B5EF4-FFF2-40B4-BE49-F238E27FC236}">
                <a16:creationId xmlns:a16="http://schemas.microsoft.com/office/drawing/2014/main" id="{C3B1FC99-179E-4DE3-9C64-6E289256F7EA}"/>
              </a:ext>
            </a:extLst>
          </p:cNvPr>
          <p:cNvSpPr txBox="1"/>
          <p:nvPr/>
        </p:nvSpPr>
        <p:spPr>
          <a:xfrm>
            <a:off x="9467782" y="4609809"/>
            <a:ext cx="14866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>
                <a:solidFill>
                  <a:srgbClr val="DB212E"/>
                </a:solidFill>
              </a:rPr>
              <a:t>OpenShift</a:t>
            </a:r>
            <a:r>
              <a:rPr lang="fr-FR" sz="1600" dirty="0">
                <a:solidFill>
                  <a:srgbClr val="DB212E"/>
                </a:solidFill>
              </a:rPr>
              <a:t> prod</a:t>
            </a:r>
          </a:p>
        </p:txBody>
      </p:sp>
      <p:pic>
        <p:nvPicPr>
          <p:cNvPr id="143" name="Picture 2" descr="Kubernetes hands on series: Pods. Pods are the smallest deployable units… |  by Rakesh Jain | Medium">
            <a:extLst>
              <a:ext uri="{FF2B5EF4-FFF2-40B4-BE49-F238E27FC236}">
                <a16:creationId xmlns:a16="http://schemas.microsoft.com/office/drawing/2014/main" id="{65770948-480C-45FC-BFA5-B28C8EA9F2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9363" y="5007884"/>
            <a:ext cx="337306" cy="328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4" name="Picture 2" descr="Kubernetes hands on series: Pods. Pods are the smallest deployable units… |  by Rakesh Jain | Medium">
            <a:extLst>
              <a:ext uri="{FF2B5EF4-FFF2-40B4-BE49-F238E27FC236}">
                <a16:creationId xmlns:a16="http://schemas.microsoft.com/office/drawing/2014/main" id="{905F4C06-871E-45F5-9E38-B9FBDF1448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8655" y="5007885"/>
            <a:ext cx="337306" cy="328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5" name="Picture 2" descr="Kubernetes hands on series: Pods. Pods are the smallest deployable units… |  by Rakesh Jain | Medium">
            <a:extLst>
              <a:ext uri="{FF2B5EF4-FFF2-40B4-BE49-F238E27FC236}">
                <a16:creationId xmlns:a16="http://schemas.microsoft.com/office/drawing/2014/main" id="{B1C3ACCC-BBAF-42BA-90C1-339EAD97AE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0599" y="5007884"/>
            <a:ext cx="337306" cy="328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6" name="ZoneTexte 145">
            <a:extLst>
              <a:ext uri="{FF2B5EF4-FFF2-40B4-BE49-F238E27FC236}">
                <a16:creationId xmlns:a16="http://schemas.microsoft.com/office/drawing/2014/main" id="{3A750CFC-725E-406E-B613-1F4C89783F38}"/>
              </a:ext>
            </a:extLst>
          </p:cNvPr>
          <p:cNvSpPr txBox="1"/>
          <p:nvPr/>
        </p:nvSpPr>
        <p:spPr>
          <a:xfrm>
            <a:off x="9474619" y="5307134"/>
            <a:ext cx="46679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>
                <a:solidFill>
                  <a:srgbClr val="326CE5"/>
                </a:solidFill>
              </a:rPr>
              <a:t>zoning</a:t>
            </a:r>
          </a:p>
        </p:txBody>
      </p:sp>
      <p:sp>
        <p:nvSpPr>
          <p:cNvPr id="147" name="ZoneTexte 146">
            <a:extLst>
              <a:ext uri="{FF2B5EF4-FFF2-40B4-BE49-F238E27FC236}">
                <a16:creationId xmlns:a16="http://schemas.microsoft.com/office/drawing/2014/main" id="{ED8B2EC2-A38E-4F01-B670-0EA6DC00C449}"/>
              </a:ext>
            </a:extLst>
          </p:cNvPr>
          <p:cNvSpPr txBox="1"/>
          <p:nvPr/>
        </p:nvSpPr>
        <p:spPr>
          <a:xfrm>
            <a:off x="10076643" y="5306650"/>
            <a:ext cx="31931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 err="1">
                <a:solidFill>
                  <a:srgbClr val="326CE5"/>
                </a:solidFill>
              </a:rPr>
              <a:t>ocr</a:t>
            </a:r>
            <a:endParaRPr lang="fr-FR" sz="800" dirty="0">
              <a:solidFill>
                <a:srgbClr val="326CE5"/>
              </a:solidFill>
            </a:endParaRPr>
          </a:p>
        </p:txBody>
      </p:sp>
      <p:sp>
        <p:nvSpPr>
          <p:cNvPr id="148" name="ZoneTexte 147">
            <a:extLst>
              <a:ext uri="{FF2B5EF4-FFF2-40B4-BE49-F238E27FC236}">
                <a16:creationId xmlns:a16="http://schemas.microsoft.com/office/drawing/2014/main" id="{D49D3597-3B16-4312-BEA8-4BBADD7AF7D2}"/>
              </a:ext>
            </a:extLst>
          </p:cNvPr>
          <p:cNvSpPr txBox="1"/>
          <p:nvPr/>
        </p:nvSpPr>
        <p:spPr>
          <a:xfrm>
            <a:off x="10419248" y="5306650"/>
            <a:ext cx="7216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 err="1">
                <a:solidFill>
                  <a:srgbClr val="326CE5"/>
                </a:solidFill>
              </a:rPr>
              <a:t>homography</a:t>
            </a:r>
            <a:endParaRPr lang="fr-FR" sz="800" dirty="0">
              <a:solidFill>
                <a:srgbClr val="326CE5"/>
              </a:solidFill>
            </a:endParaRPr>
          </a:p>
        </p:txBody>
      </p:sp>
      <p:pic>
        <p:nvPicPr>
          <p:cNvPr id="84" name="Picture 4" descr="Azure Machine Learning">
            <a:extLst>
              <a:ext uri="{FF2B5EF4-FFF2-40B4-BE49-F238E27FC236}">
                <a16:creationId xmlns:a16="http://schemas.microsoft.com/office/drawing/2014/main" id="{9BFDA2D1-67E1-438B-A78A-43FA65FF51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96" t="27459" r="37476" b="30796"/>
          <a:stretch/>
        </p:blipFill>
        <p:spPr bwMode="auto">
          <a:xfrm>
            <a:off x="1711706" y="4146853"/>
            <a:ext cx="327488" cy="332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5" name="Rectangle 84">
            <a:extLst>
              <a:ext uri="{FF2B5EF4-FFF2-40B4-BE49-F238E27FC236}">
                <a16:creationId xmlns:a16="http://schemas.microsoft.com/office/drawing/2014/main" id="{BB0A35BB-417F-489A-A273-31E9D0123AB7}"/>
              </a:ext>
            </a:extLst>
          </p:cNvPr>
          <p:cNvSpPr/>
          <p:nvPr/>
        </p:nvSpPr>
        <p:spPr>
          <a:xfrm>
            <a:off x="1582647" y="4086328"/>
            <a:ext cx="3390070" cy="2431228"/>
          </a:xfrm>
          <a:prstGeom prst="rect">
            <a:avLst/>
          </a:prstGeom>
          <a:noFill/>
          <a:ln w="57150">
            <a:solidFill>
              <a:srgbClr val="006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62C4"/>
              </a:solidFill>
            </a:endParaRPr>
          </a:p>
        </p:txBody>
      </p:sp>
      <p:sp>
        <p:nvSpPr>
          <p:cNvPr id="86" name="ZoneTexte 85">
            <a:extLst>
              <a:ext uri="{FF2B5EF4-FFF2-40B4-BE49-F238E27FC236}">
                <a16:creationId xmlns:a16="http://schemas.microsoft.com/office/drawing/2014/main" id="{571EBCD3-A1EE-4410-A5B9-05D8D7B9CDFB}"/>
              </a:ext>
            </a:extLst>
          </p:cNvPr>
          <p:cNvSpPr txBox="1"/>
          <p:nvPr/>
        </p:nvSpPr>
        <p:spPr>
          <a:xfrm>
            <a:off x="1964922" y="4129537"/>
            <a:ext cx="13767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>
                <a:solidFill>
                  <a:srgbClr val="0062C4"/>
                </a:solidFill>
              </a:rPr>
              <a:t>AzureML</a:t>
            </a:r>
            <a:r>
              <a:rPr lang="fr-FR" sz="1600" dirty="0">
                <a:solidFill>
                  <a:srgbClr val="0062C4"/>
                </a:solidFill>
              </a:rPr>
              <a:t> prod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71BE1412-49F9-4983-B8F6-436D1DDF3522}"/>
              </a:ext>
            </a:extLst>
          </p:cNvPr>
          <p:cNvSpPr/>
          <p:nvPr/>
        </p:nvSpPr>
        <p:spPr>
          <a:xfrm>
            <a:off x="2496806" y="4580210"/>
            <a:ext cx="1671637" cy="1726523"/>
          </a:xfrm>
          <a:prstGeom prst="rect">
            <a:avLst/>
          </a:prstGeom>
          <a:solidFill>
            <a:srgbClr val="3D6EFF"/>
          </a:solidFill>
          <a:ln>
            <a:solidFill>
              <a:srgbClr val="3D6E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fr-FR" sz="900" dirty="0" err="1">
                <a:solidFill>
                  <a:schemeClr val="bg1"/>
                </a:solidFill>
              </a:rPr>
              <a:t>Automated</a:t>
            </a:r>
            <a:r>
              <a:rPr lang="fr-FR" sz="900" dirty="0">
                <a:solidFill>
                  <a:schemeClr val="bg1"/>
                </a:solidFill>
              </a:rPr>
              <a:t> Training Pipeline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3DF4C30D-B708-4D54-BBC6-A18D19032A9F}"/>
              </a:ext>
            </a:extLst>
          </p:cNvPr>
          <p:cNvSpPr/>
          <p:nvPr/>
        </p:nvSpPr>
        <p:spPr>
          <a:xfrm>
            <a:off x="2657917" y="4836323"/>
            <a:ext cx="1212937" cy="199589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rgbClr val="000000"/>
                </a:solidFill>
              </a:rPr>
              <a:t>Data Validation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BC6FA156-9DD5-4239-B6C8-CBB343A32D68}"/>
              </a:ext>
            </a:extLst>
          </p:cNvPr>
          <p:cNvSpPr/>
          <p:nvPr/>
        </p:nvSpPr>
        <p:spPr>
          <a:xfrm>
            <a:off x="2664795" y="5123145"/>
            <a:ext cx="1212911" cy="183225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rgbClr val="000000"/>
                </a:solidFill>
              </a:rPr>
              <a:t>Data </a:t>
            </a:r>
            <a:r>
              <a:rPr lang="fr-FR" sz="1000" dirty="0" err="1">
                <a:solidFill>
                  <a:srgbClr val="000000"/>
                </a:solidFill>
              </a:rPr>
              <a:t>Preparation</a:t>
            </a:r>
            <a:endParaRPr lang="fr-FR" sz="1000" dirty="0">
              <a:solidFill>
                <a:srgbClr val="000000"/>
              </a:solidFill>
            </a:endParaRP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C7AD0BB6-8796-4389-821C-EFC7534A1894}"/>
              </a:ext>
            </a:extLst>
          </p:cNvPr>
          <p:cNvSpPr/>
          <p:nvPr/>
        </p:nvSpPr>
        <p:spPr>
          <a:xfrm>
            <a:off x="2673590" y="5406145"/>
            <a:ext cx="1197264" cy="172701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rgbClr val="000000"/>
                </a:solidFill>
              </a:rPr>
              <a:t>Model Training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18BD07E8-40F2-45B1-B06E-2DFAF0EB5EC2}"/>
              </a:ext>
            </a:extLst>
          </p:cNvPr>
          <p:cNvSpPr/>
          <p:nvPr/>
        </p:nvSpPr>
        <p:spPr>
          <a:xfrm>
            <a:off x="2673590" y="5696865"/>
            <a:ext cx="1197264" cy="1727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rgbClr val="000000"/>
                </a:solidFill>
              </a:rPr>
              <a:t>Model Evaluation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2E66B189-5733-4EEE-95DC-160B9A007372}"/>
              </a:ext>
            </a:extLst>
          </p:cNvPr>
          <p:cNvSpPr/>
          <p:nvPr/>
        </p:nvSpPr>
        <p:spPr>
          <a:xfrm>
            <a:off x="2680442" y="5974813"/>
            <a:ext cx="1190412" cy="172701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rgbClr val="000000"/>
                </a:solidFill>
              </a:rPr>
              <a:t>Model </a:t>
            </a:r>
            <a:r>
              <a:rPr lang="fr-FR" sz="1000" dirty="0" err="1">
                <a:solidFill>
                  <a:srgbClr val="000000"/>
                </a:solidFill>
              </a:rPr>
              <a:t>Register</a:t>
            </a:r>
            <a:endParaRPr lang="fr-FR" sz="1000" dirty="0">
              <a:solidFill>
                <a:srgbClr val="000000"/>
              </a:solidFill>
            </a:endParaRPr>
          </a:p>
        </p:txBody>
      </p:sp>
      <p:cxnSp>
        <p:nvCxnSpPr>
          <p:cNvPr id="95" name="Connecteur droit avec flèche 94">
            <a:extLst>
              <a:ext uri="{FF2B5EF4-FFF2-40B4-BE49-F238E27FC236}">
                <a16:creationId xmlns:a16="http://schemas.microsoft.com/office/drawing/2014/main" id="{B080A548-86EA-4C28-B298-1B76FF29F929}"/>
              </a:ext>
            </a:extLst>
          </p:cNvPr>
          <p:cNvCxnSpPr>
            <a:cxnSpLocks/>
          </p:cNvCxnSpPr>
          <p:nvPr/>
        </p:nvCxnSpPr>
        <p:spPr>
          <a:xfrm>
            <a:off x="3262988" y="5019410"/>
            <a:ext cx="0" cy="8228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cteur droit avec flèche 95">
            <a:extLst>
              <a:ext uri="{FF2B5EF4-FFF2-40B4-BE49-F238E27FC236}">
                <a16:creationId xmlns:a16="http://schemas.microsoft.com/office/drawing/2014/main" id="{32E614EE-C23A-4AB6-AB24-3FDF874075B9}"/>
              </a:ext>
            </a:extLst>
          </p:cNvPr>
          <p:cNvCxnSpPr>
            <a:cxnSpLocks/>
          </p:cNvCxnSpPr>
          <p:nvPr/>
        </p:nvCxnSpPr>
        <p:spPr>
          <a:xfrm>
            <a:off x="3267745" y="5295644"/>
            <a:ext cx="0" cy="8228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necteur droit avec flèche 96">
            <a:extLst>
              <a:ext uri="{FF2B5EF4-FFF2-40B4-BE49-F238E27FC236}">
                <a16:creationId xmlns:a16="http://schemas.microsoft.com/office/drawing/2014/main" id="{30964649-9F9F-496C-9F41-D453D109F869}"/>
              </a:ext>
            </a:extLst>
          </p:cNvPr>
          <p:cNvCxnSpPr>
            <a:cxnSpLocks/>
          </p:cNvCxnSpPr>
          <p:nvPr/>
        </p:nvCxnSpPr>
        <p:spPr>
          <a:xfrm>
            <a:off x="3272514" y="5565470"/>
            <a:ext cx="0" cy="8228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Connecteur droit avec flèche 97">
            <a:extLst>
              <a:ext uri="{FF2B5EF4-FFF2-40B4-BE49-F238E27FC236}">
                <a16:creationId xmlns:a16="http://schemas.microsoft.com/office/drawing/2014/main" id="{9EB7D705-0ECD-43B7-8701-BA5D2DA762B2}"/>
              </a:ext>
            </a:extLst>
          </p:cNvPr>
          <p:cNvCxnSpPr>
            <a:cxnSpLocks/>
          </p:cNvCxnSpPr>
          <p:nvPr/>
        </p:nvCxnSpPr>
        <p:spPr>
          <a:xfrm>
            <a:off x="3282034" y="5851222"/>
            <a:ext cx="0" cy="8228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Cylindre 110">
            <a:extLst>
              <a:ext uri="{FF2B5EF4-FFF2-40B4-BE49-F238E27FC236}">
                <a16:creationId xmlns:a16="http://schemas.microsoft.com/office/drawing/2014/main" id="{95D68641-7BD5-4C54-9FDB-CEE1EA968D9E}"/>
              </a:ext>
            </a:extLst>
          </p:cNvPr>
          <p:cNvSpPr/>
          <p:nvPr/>
        </p:nvSpPr>
        <p:spPr>
          <a:xfrm>
            <a:off x="4071623" y="5671957"/>
            <a:ext cx="650940" cy="774836"/>
          </a:xfrm>
          <a:prstGeom prst="can">
            <a:avLst/>
          </a:prstGeom>
          <a:solidFill>
            <a:srgbClr val="F2F2F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rgbClr val="000000"/>
                </a:solidFill>
              </a:rPr>
              <a:t>Model </a:t>
            </a:r>
            <a:r>
              <a:rPr lang="fr-FR" sz="1000" dirty="0" err="1">
                <a:solidFill>
                  <a:srgbClr val="000000"/>
                </a:solidFill>
              </a:rPr>
              <a:t>Registry</a:t>
            </a:r>
            <a:endParaRPr lang="fr-FR" sz="1000" dirty="0">
              <a:solidFill>
                <a:srgbClr val="000000"/>
              </a:solidFill>
            </a:endParaRPr>
          </a:p>
        </p:txBody>
      </p:sp>
      <p:cxnSp>
        <p:nvCxnSpPr>
          <p:cNvPr id="114" name="Connecteur droit avec flèche 113">
            <a:extLst>
              <a:ext uri="{FF2B5EF4-FFF2-40B4-BE49-F238E27FC236}">
                <a16:creationId xmlns:a16="http://schemas.microsoft.com/office/drawing/2014/main" id="{569F0339-49A0-4AB9-8B37-D308FE0A378A}"/>
              </a:ext>
            </a:extLst>
          </p:cNvPr>
          <p:cNvCxnSpPr>
            <a:endCxn id="111" idx="2"/>
          </p:cNvCxnSpPr>
          <p:nvPr/>
        </p:nvCxnSpPr>
        <p:spPr>
          <a:xfrm flipV="1">
            <a:off x="3870854" y="6059375"/>
            <a:ext cx="200769" cy="1789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5" name="Picture 2" descr="Azure DevOps Pipelines: Multi-Stage Pipelines">
            <a:extLst>
              <a:ext uri="{FF2B5EF4-FFF2-40B4-BE49-F238E27FC236}">
                <a16:creationId xmlns:a16="http://schemas.microsoft.com/office/drawing/2014/main" id="{5FD6D3BA-FD6B-469B-BFFD-853F283A4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6470" y="3505110"/>
            <a:ext cx="512308" cy="512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7" name="Connecteur droit avec flèche 116">
            <a:extLst>
              <a:ext uri="{FF2B5EF4-FFF2-40B4-BE49-F238E27FC236}">
                <a16:creationId xmlns:a16="http://schemas.microsoft.com/office/drawing/2014/main" id="{5D434511-5BC7-40AB-96AB-DBBB0506E02F}"/>
              </a:ext>
            </a:extLst>
          </p:cNvPr>
          <p:cNvCxnSpPr>
            <a:cxnSpLocks/>
            <a:stCxn id="2056" idx="3"/>
            <a:endCxn id="115" idx="1"/>
          </p:cNvCxnSpPr>
          <p:nvPr/>
        </p:nvCxnSpPr>
        <p:spPr>
          <a:xfrm>
            <a:off x="2673590" y="3333323"/>
            <a:ext cx="402880" cy="427941"/>
          </a:xfrm>
          <a:prstGeom prst="straightConnector1">
            <a:avLst/>
          </a:prstGeom>
          <a:ln w="44450">
            <a:solidFill>
              <a:srgbClr val="FF5960">
                <a:alpha val="8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Connecteur droit avec flèche 117">
            <a:extLst>
              <a:ext uri="{FF2B5EF4-FFF2-40B4-BE49-F238E27FC236}">
                <a16:creationId xmlns:a16="http://schemas.microsoft.com/office/drawing/2014/main" id="{A340ADAF-B438-4832-B366-8FE511E4EE3A}"/>
              </a:ext>
            </a:extLst>
          </p:cNvPr>
          <p:cNvCxnSpPr>
            <a:cxnSpLocks/>
            <a:stCxn id="115" idx="2"/>
            <a:endCxn id="87" idx="0"/>
          </p:cNvCxnSpPr>
          <p:nvPr/>
        </p:nvCxnSpPr>
        <p:spPr>
          <a:xfrm>
            <a:off x="3332624" y="4017418"/>
            <a:ext cx="1" cy="562792"/>
          </a:xfrm>
          <a:prstGeom prst="straightConnector1">
            <a:avLst/>
          </a:prstGeom>
          <a:ln w="44450">
            <a:solidFill>
              <a:srgbClr val="FF5960">
                <a:alpha val="8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Connecteur droit avec flèche 118">
            <a:extLst>
              <a:ext uri="{FF2B5EF4-FFF2-40B4-BE49-F238E27FC236}">
                <a16:creationId xmlns:a16="http://schemas.microsoft.com/office/drawing/2014/main" id="{80A9FF18-83B1-42FF-BD9B-42DF94E41DF9}"/>
              </a:ext>
            </a:extLst>
          </p:cNvPr>
          <p:cNvCxnSpPr>
            <a:cxnSpLocks/>
            <a:stCxn id="115" idx="3"/>
            <a:endCxn id="39" idx="1"/>
          </p:cNvCxnSpPr>
          <p:nvPr/>
        </p:nvCxnSpPr>
        <p:spPr>
          <a:xfrm flipV="1">
            <a:off x="3588778" y="3329230"/>
            <a:ext cx="2789212" cy="432034"/>
          </a:xfrm>
          <a:prstGeom prst="straightConnector1">
            <a:avLst/>
          </a:prstGeom>
          <a:ln w="44450">
            <a:solidFill>
              <a:srgbClr val="FF5960">
                <a:alpha val="8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Connecteur droit avec flèche 119">
            <a:extLst>
              <a:ext uri="{FF2B5EF4-FFF2-40B4-BE49-F238E27FC236}">
                <a16:creationId xmlns:a16="http://schemas.microsoft.com/office/drawing/2014/main" id="{EBC3CCE9-256E-43F4-AAF8-FA5B071B653F}"/>
              </a:ext>
            </a:extLst>
          </p:cNvPr>
          <p:cNvCxnSpPr>
            <a:cxnSpLocks/>
            <a:stCxn id="115" idx="2"/>
            <a:endCxn id="111" idx="1"/>
          </p:cNvCxnSpPr>
          <p:nvPr/>
        </p:nvCxnSpPr>
        <p:spPr>
          <a:xfrm>
            <a:off x="3332624" y="4017418"/>
            <a:ext cx="1064469" cy="1654539"/>
          </a:xfrm>
          <a:prstGeom prst="straightConnector1">
            <a:avLst/>
          </a:prstGeom>
          <a:ln w="44450">
            <a:solidFill>
              <a:srgbClr val="FF5960">
                <a:alpha val="8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9" name="Picture 2" descr="Clément Mesureux (@clementmesureux) | Twitter">
            <a:extLst>
              <a:ext uri="{FF2B5EF4-FFF2-40B4-BE49-F238E27FC236}">
                <a16:creationId xmlns:a16="http://schemas.microsoft.com/office/drawing/2014/main" id="{1207F0FB-3842-415B-AF72-F09747948A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83" t="23572" r="50012" b="65824"/>
          <a:stretch/>
        </p:blipFill>
        <p:spPr bwMode="auto">
          <a:xfrm>
            <a:off x="6403105" y="849631"/>
            <a:ext cx="748506" cy="518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" name="Graphique 8">
            <a:extLst>
              <a:ext uri="{FF2B5EF4-FFF2-40B4-BE49-F238E27FC236}">
                <a16:creationId xmlns:a16="http://schemas.microsoft.com/office/drawing/2014/main" id="{47DC5AAA-E395-9A43-9068-E08BF667742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96850" y="6088895"/>
            <a:ext cx="520700" cy="52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9758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Azure Machine Learning">
            <a:extLst>
              <a:ext uri="{FF2B5EF4-FFF2-40B4-BE49-F238E27FC236}">
                <a16:creationId xmlns:a16="http://schemas.microsoft.com/office/drawing/2014/main" id="{DA5877A0-6920-4905-9EB7-24B3C48856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96" t="27459" r="37476" b="30796"/>
          <a:stretch/>
        </p:blipFill>
        <p:spPr bwMode="auto">
          <a:xfrm>
            <a:off x="1711706" y="342705"/>
            <a:ext cx="327488" cy="332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3251400-4037-44D5-BC02-2CD4B3383FF0}"/>
              </a:ext>
            </a:extLst>
          </p:cNvPr>
          <p:cNvSpPr/>
          <p:nvPr/>
        </p:nvSpPr>
        <p:spPr>
          <a:xfrm>
            <a:off x="1582647" y="282180"/>
            <a:ext cx="3390070" cy="2431228"/>
          </a:xfrm>
          <a:prstGeom prst="rect">
            <a:avLst/>
          </a:prstGeom>
          <a:noFill/>
          <a:ln w="57150">
            <a:solidFill>
              <a:srgbClr val="006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62C4"/>
              </a:solidFill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8C20B1CE-19F4-4AC9-BE37-990EDA292F62}"/>
              </a:ext>
            </a:extLst>
          </p:cNvPr>
          <p:cNvSpPr txBox="1"/>
          <p:nvPr/>
        </p:nvSpPr>
        <p:spPr>
          <a:xfrm>
            <a:off x="1964922" y="324400"/>
            <a:ext cx="12934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>
                <a:solidFill>
                  <a:srgbClr val="0062C4"/>
                </a:solidFill>
              </a:rPr>
              <a:t>AzureML</a:t>
            </a:r>
            <a:r>
              <a:rPr lang="fr-FR" sz="1600" dirty="0">
                <a:solidFill>
                  <a:srgbClr val="0062C4"/>
                </a:solidFill>
              </a:rPr>
              <a:t> dev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4FDC0E39-0C4A-4CCF-A813-7E5AE84946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396" y="3129732"/>
            <a:ext cx="974194" cy="407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2" descr="Salah CHADLI">
            <a:extLst>
              <a:ext uri="{FF2B5EF4-FFF2-40B4-BE49-F238E27FC236}">
                <a16:creationId xmlns:a16="http://schemas.microsoft.com/office/drawing/2014/main" id="{00FFCDA1-2CCC-45DE-8C66-4A8817D417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945"/>
          <a:stretch/>
        </p:blipFill>
        <p:spPr bwMode="auto">
          <a:xfrm>
            <a:off x="383197" y="1568496"/>
            <a:ext cx="625853" cy="518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Image 54" descr="Une image contenant personne, homme, souriant, posant&#10;&#10;Description générée automatiquement">
            <a:extLst>
              <a:ext uri="{FF2B5EF4-FFF2-40B4-BE49-F238E27FC236}">
                <a16:creationId xmlns:a16="http://schemas.microsoft.com/office/drawing/2014/main" id="{99BE0749-A0DC-45DA-951B-AC92F42E7F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4561" y="2134966"/>
            <a:ext cx="625853" cy="518437"/>
          </a:xfrm>
          <a:prstGeom prst="rect">
            <a:avLst/>
          </a:prstGeom>
        </p:spPr>
      </p:pic>
      <p:cxnSp>
        <p:nvCxnSpPr>
          <p:cNvPr id="68" name="Connecteur droit avec flèche 67">
            <a:extLst>
              <a:ext uri="{FF2B5EF4-FFF2-40B4-BE49-F238E27FC236}">
                <a16:creationId xmlns:a16="http://schemas.microsoft.com/office/drawing/2014/main" id="{CCFB36B7-8AFE-4A35-8FE6-DD937D3E5F73}"/>
              </a:ext>
            </a:extLst>
          </p:cNvPr>
          <p:cNvCxnSpPr>
            <a:cxnSpLocks/>
          </p:cNvCxnSpPr>
          <p:nvPr/>
        </p:nvCxnSpPr>
        <p:spPr>
          <a:xfrm flipH="1">
            <a:off x="15413647" y="3876886"/>
            <a:ext cx="1306106" cy="1989794"/>
          </a:xfrm>
          <a:prstGeom prst="straightConnector1">
            <a:avLst/>
          </a:prstGeom>
          <a:ln w="44450">
            <a:solidFill>
              <a:schemeClr val="accent6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B5279D6C-247B-46B7-A83F-92AC13F3E05A}"/>
              </a:ext>
            </a:extLst>
          </p:cNvPr>
          <p:cNvSpPr/>
          <p:nvPr/>
        </p:nvSpPr>
        <p:spPr>
          <a:xfrm>
            <a:off x="2496806" y="776062"/>
            <a:ext cx="1671637" cy="1726523"/>
          </a:xfrm>
          <a:prstGeom prst="rect">
            <a:avLst/>
          </a:prstGeom>
          <a:solidFill>
            <a:srgbClr val="3D6EFF"/>
          </a:solidFill>
          <a:ln>
            <a:solidFill>
              <a:srgbClr val="3D6E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fr-FR" sz="900" dirty="0" err="1">
                <a:solidFill>
                  <a:schemeClr val="bg1"/>
                </a:solidFill>
              </a:rPr>
              <a:t>Automated</a:t>
            </a:r>
            <a:r>
              <a:rPr lang="fr-FR" sz="900" dirty="0">
                <a:solidFill>
                  <a:schemeClr val="bg1"/>
                </a:solidFill>
              </a:rPr>
              <a:t> Training Pipeline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45120D6-D408-4ACD-A701-7B8B839BB846}"/>
              </a:ext>
            </a:extLst>
          </p:cNvPr>
          <p:cNvSpPr/>
          <p:nvPr/>
        </p:nvSpPr>
        <p:spPr>
          <a:xfrm>
            <a:off x="2657917" y="1032175"/>
            <a:ext cx="1212937" cy="199589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rgbClr val="000000"/>
                </a:solidFill>
              </a:rPr>
              <a:t>Data Validation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2574815-B18E-48EE-B192-B22351E75EB7}"/>
              </a:ext>
            </a:extLst>
          </p:cNvPr>
          <p:cNvSpPr/>
          <p:nvPr/>
        </p:nvSpPr>
        <p:spPr>
          <a:xfrm>
            <a:off x="2664795" y="1318997"/>
            <a:ext cx="1212911" cy="183225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rgbClr val="000000"/>
                </a:solidFill>
              </a:rPr>
              <a:t>Data </a:t>
            </a:r>
            <a:r>
              <a:rPr lang="fr-FR" sz="1000" dirty="0" err="1">
                <a:solidFill>
                  <a:srgbClr val="000000"/>
                </a:solidFill>
              </a:rPr>
              <a:t>Preparation</a:t>
            </a:r>
            <a:endParaRPr lang="fr-FR" sz="1000" dirty="0">
              <a:solidFill>
                <a:srgbClr val="000000"/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A4576EE7-5E71-43B0-A8FB-D25A13D5033B}"/>
              </a:ext>
            </a:extLst>
          </p:cNvPr>
          <p:cNvSpPr/>
          <p:nvPr/>
        </p:nvSpPr>
        <p:spPr>
          <a:xfrm>
            <a:off x="2673590" y="1601997"/>
            <a:ext cx="1197264" cy="172701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rgbClr val="000000"/>
                </a:solidFill>
              </a:rPr>
              <a:t>Model Training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A5EEFA37-D774-4A2D-8E2F-1BE8E4187FD4}"/>
              </a:ext>
            </a:extLst>
          </p:cNvPr>
          <p:cNvSpPr/>
          <p:nvPr/>
        </p:nvSpPr>
        <p:spPr>
          <a:xfrm>
            <a:off x="2673590" y="1892717"/>
            <a:ext cx="1197264" cy="1727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rgbClr val="000000"/>
                </a:solidFill>
              </a:rPr>
              <a:t>Model Evaluation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8E14127C-2B76-48FE-89D5-008347DE910C}"/>
              </a:ext>
            </a:extLst>
          </p:cNvPr>
          <p:cNvSpPr/>
          <p:nvPr/>
        </p:nvSpPr>
        <p:spPr>
          <a:xfrm>
            <a:off x="2680442" y="2170665"/>
            <a:ext cx="1190412" cy="172701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rgbClr val="000000"/>
                </a:solidFill>
              </a:rPr>
              <a:t>Model </a:t>
            </a:r>
            <a:r>
              <a:rPr lang="fr-FR" sz="1000" dirty="0" err="1">
                <a:solidFill>
                  <a:srgbClr val="000000"/>
                </a:solidFill>
              </a:rPr>
              <a:t>Register</a:t>
            </a:r>
            <a:endParaRPr lang="fr-FR" sz="1000" dirty="0">
              <a:solidFill>
                <a:srgbClr val="000000"/>
              </a:solidFill>
            </a:endParaRPr>
          </a:p>
        </p:txBody>
      </p:sp>
      <p:cxnSp>
        <p:nvCxnSpPr>
          <p:cNvPr id="50" name="Connecteur droit avec flèche 49">
            <a:extLst>
              <a:ext uri="{FF2B5EF4-FFF2-40B4-BE49-F238E27FC236}">
                <a16:creationId xmlns:a16="http://schemas.microsoft.com/office/drawing/2014/main" id="{207D1F71-976E-4259-9DF6-060045414958}"/>
              </a:ext>
            </a:extLst>
          </p:cNvPr>
          <p:cNvCxnSpPr>
            <a:cxnSpLocks/>
          </p:cNvCxnSpPr>
          <p:nvPr/>
        </p:nvCxnSpPr>
        <p:spPr>
          <a:xfrm>
            <a:off x="3262988" y="1215262"/>
            <a:ext cx="0" cy="8228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eur droit avec flèche 51">
            <a:extLst>
              <a:ext uri="{FF2B5EF4-FFF2-40B4-BE49-F238E27FC236}">
                <a16:creationId xmlns:a16="http://schemas.microsoft.com/office/drawing/2014/main" id="{24121BBE-2F3A-46C7-A6C8-0C4280298B4E}"/>
              </a:ext>
            </a:extLst>
          </p:cNvPr>
          <p:cNvCxnSpPr>
            <a:cxnSpLocks/>
          </p:cNvCxnSpPr>
          <p:nvPr/>
        </p:nvCxnSpPr>
        <p:spPr>
          <a:xfrm>
            <a:off x="3267745" y="1491496"/>
            <a:ext cx="0" cy="8228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eur droit avec flèche 52">
            <a:extLst>
              <a:ext uri="{FF2B5EF4-FFF2-40B4-BE49-F238E27FC236}">
                <a16:creationId xmlns:a16="http://schemas.microsoft.com/office/drawing/2014/main" id="{DA42DC71-1438-44E4-B467-2EDEB07EE0D6}"/>
              </a:ext>
            </a:extLst>
          </p:cNvPr>
          <p:cNvCxnSpPr>
            <a:cxnSpLocks/>
          </p:cNvCxnSpPr>
          <p:nvPr/>
        </p:nvCxnSpPr>
        <p:spPr>
          <a:xfrm>
            <a:off x="3272514" y="1761322"/>
            <a:ext cx="0" cy="8228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eur droit avec flèche 56">
            <a:extLst>
              <a:ext uri="{FF2B5EF4-FFF2-40B4-BE49-F238E27FC236}">
                <a16:creationId xmlns:a16="http://schemas.microsoft.com/office/drawing/2014/main" id="{EDE4866D-65CA-4F7E-AD2D-F4D34A8B5DBD}"/>
              </a:ext>
            </a:extLst>
          </p:cNvPr>
          <p:cNvCxnSpPr>
            <a:cxnSpLocks/>
          </p:cNvCxnSpPr>
          <p:nvPr/>
        </p:nvCxnSpPr>
        <p:spPr>
          <a:xfrm>
            <a:off x="3282034" y="2047074"/>
            <a:ext cx="0" cy="8228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VM symbol | Microsoft Azure Mono">
            <a:extLst>
              <a:ext uri="{FF2B5EF4-FFF2-40B4-BE49-F238E27FC236}">
                <a16:creationId xmlns:a16="http://schemas.microsoft.com/office/drawing/2014/main" id="{0D5C1D03-AD57-4904-A56F-E648CDF2A6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683" y="1602995"/>
            <a:ext cx="478855" cy="451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4" descr="VM symbol | Microsoft Azure Mono">
            <a:extLst>
              <a:ext uri="{FF2B5EF4-FFF2-40B4-BE49-F238E27FC236}">
                <a16:creationId xmlns:a16="http://schemas.microsoft.com/office/drawing/2014/main" id="{571D532E-2DEA-440F-82CD-49D1A713A1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760" y="2168232"/>
            <a:ext cx="478855" cy="451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4" name="Titre 1">
            <a:extLst>
              <a:ext uri="{FF2B5EF4-FFF2-40B4-BE49-F238E27FC236}">
                <a16:creationId xmlns:a16="http://schemas.microsoft.com/office/drawing/2014/main" id="{6615257C-5215-466F-8D44-CFE1A469F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7412" y="6339563"/>
            <a:ext cx="3090439" cy="518437"/>
          </a:xfrm>
          <a:solidFill>
            <a:schemeClr val="tx1">
              <a:lumMod val="50000"/>
            </a:schemeClr>
          </a:solidFill>
        </p:spPr>
        <p:txBody>
          <a:bodyPr>
            <a:normAutofit/>
          </a:bodyPr>
          <a:lstStyle/>
          <a:p>
            <a:r>
              <a:rPr lang="fr-FR" sz="2800" dirty="0">
                <a:solidFill>
                  <a:schemeClr val="bg1"/>
                </a:solidFill>
              </a:rPr>
              <a:t>Production phase</a:t>
            </a:r>
          </a:p>
        </p:txBody>
      </p:sp>
      <p:cxnSp>
        <p:nvCxnSpPr>
          <p:cNvPr id="102" name="Connecteur droit avec flèche 101">
            <a:extLst>
              <a:ext uri="{FF2B5EF4-FFF2-40B4-BE49-F238E27FC236}">
                <a16:creationId xmlns:a16="http://schemas.microsoft.com/office/drawing/2014/main" id="{90AB71FF-96D3-45AF-8F43-429036334AE7}"/>
              </a:ext>
            </a:extLst>
          </p:cNvPr>
          <p:cNvCxnSpPr>
            <a:cxnSpLocks/>
            <a:stCxn id="55" idx="3"/>
            <a:endCxn id="2056" idx="1"/>
          </p:cNvCxnSpPr>
          <p:nvPr/>
        </p:nvCxnSpPr>
        <p:spPr>
          <a:xfrm>
            <a:off x="1000414" y="2394185"/>
            <a:ext cx="698982" cy="939138"/>
          </a:xfrm>
          <a:prstGeom prst="straightConnector1">
            <a:avLst/>
          </a:prstGeom>
          <a:ln w="444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Connecteur droit avec flèche 112">
            <a:extLst>
              <a:ext uri="{FF2B5EF4-FFF2-40B4-BE49-F238E27FC236}">
                <a16:creationId xmlns:a16="http://schemas.microsoft.com/office/drawing/2014/main" id="{25EB28E1-166E-4F66-AFE7-15CA63793B74}"/>
              </a:ext>
            </a:extLst>
          </p:cNvPr>
          <p:cNvCxnSpPr>
            <a:cxnSpLocks/>
            <a:stCxn id="54" idx="3"/>
            <a:endCxn id="2056" idx="1"/>
          </p:cNvCxnSpPr>
          <p:nvPr/>
        </p:nvCxnSpPr>
        <p:spPr>
          <a:xfrm>
            <a:off x="1009050" y="1827715"/>
            <a:ext cx="690346" cy="1505608"/>
          </a:xfrm>
          <a:prstGeom prst="straightConnector1">
            <a:avLst/>
          </a:prstGeom>
          <a:ln w="444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Picture 10" descr="Deploy Your Private Docker Registry as a Pod in Kubernetes | by Varun Kumar  G | The Startup | Medium">
            <a:extLst>
              <a:ext uri="{FF2B5EF4-FFF2-40B4-BE49-F238E27FC236}">
                <a16:creationId xmlns:a16="http://schemas.microsoft.com/office/drawing/2014/main" id="{E3287EE5-2AD9-406E-9467-43E989EBB1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436" t="9286" r="3461" b="8062"/>
          <a:stretch/>
        </p:blipFill>
        <p:spPr bwMode="auto">
          <a:xfrm>
            <a:off x="6377990" y="3069221"/>
            <a:ext cx="904875" cy="520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7747F973-0E03-4C8B-B51A-376D5133E97A}"/>
              </a:ext>
            </a:extLst>
          </p:cNvPr>
          <p:cNvSpPr txBox="1"/>
          <p:nvPr/>
        </p:nvSpPr>
        <p:spPr>
          <a:xfrm>
            <a:off x="6278660" y="3554662"/>
            <a:ext cx="107753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/>
              <a:t>Docker </a:t>
            </a:r>
            <a:r>
              <a:rPr lang="fr-FR" sz="1100" dirty="0" err="1"/>
              <a:t>registry</a:t>
            </a:r>
            <a:endParaRPr lang="fr-FR" sz="1100" dirty="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F612601A-A1A1-4F2F-9152-EB6E5CA88709}"/>
              </a:ext>
            </a:extLst>
          </p:cNvPr>
          <p:cNvSpPr/>
          <p:nvPr/>
        </p:nvSpPr>
        <p:spPr>
          <a:xfrm>
            <a:off x="9092827" y="1018972"/>
            <a:ext cx="2236388" cy="945047"/>
          </a:xfrm>
          <a:prstGeom prst="rect">
            <a:avLst/>
          </a:prstGeom>
          <a:noFill/>
          <a:ln w="57150">
            <a:solidFill>
              <a:srgbClr val="DB21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63" name="Picture 2" descr="OpenShift — Wikipédia">
            <a:extLst>
              <a:ext uri="{FF2B5EF4-FFF2-40B4-BE49-F238E27FC236}">
                <a16:creationId xmlns:a16="http://schemas.microsoft.com/office/drawing/2014/main" id="{0D07EB71-5FC3-407A-8C40-33A1DE3B9F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18596"/>
          <a:stretch/>
        </p:blipFill>
        <p:spPr bwMode="auto">
          <a:xfrm>
            <a:off x="9128431" y="1062750"/>
            <a:ext cx="351106" cy="305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6" name="ZoneTexte 65">
            <a:extLst>
              <a:ext uri="{FF2B5EF4-FFF2-40B4-BE49-F238E27FC236}">
                <a16:creationId xmlns:a16="http://schemas.microsoft.com/office/drawing/2014/main" id="{1F3C727E-FD15-4871-86F2-7880DD9A5A09}"/>
              </a:ext>
            </a:extLst>
          </p:cNvPr>
          <p:cNvSpPr txBox="1"/>
          <p:nvPr/>
        </p:nvSpPr>
        <p:spPr>
          <a:xfrm>
            <a:off x="9443197" y="1035794"/>
            <a:ext cx="14033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>
                <a:solidFill>
                  <a:srgbClr val="DB212E"/>
                </a:solidFill>
              </a:rPr>
              <a:t>OpenShift</a:t>
            </a:r>
            <a:r>
              <a:rPr lang="fr-FR" sz="1600" dirty="0">
                <a:solidFill>
                  <a:srgbClr val="DB212E"/>
                </a:solidFill>
              </a:rPr>
              <a:t> dev</a:t>
            </a:r>
          </a:p>
        </p:txBody>
      </p:sp>
      <p:pic>
        <p:nvPicPr>
          <p:cNvPr id="67" name="Picture 8">
            <a:extLst>
              <a:ext uri="{FF2B5EF4-FFF2-40B4-BE49-F238E27FC236}">
                <a16:creationId xmlns:a16="http://schemas.microsoft.com/office/drawing/2014/main" id="{84BCBB4E-7A78-4D17-9A92-85EDC9D3BE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0261" y="1901280"/>
            <a:ext cx="974194" cy="407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Kubernetes hands on series: Pods. Pods are the smallest deployable units… |  by Rakesh Jain | Medium">
            <a:extLst>
              <a:ext uri="{FF2B5EF4-FFF2-40B4-BE49-F238E27FC236}">
                <a16:creationId xmlns:a16="http://schemas.microsoft.com/office/drawing/2014/main" id="{BE2DD8CC-BB1B-4FDD-A834-388C3CF67A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4778" y="1433869"/>
            <a:ext cx="337306" cy="328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2" descr="Kubernetes hands on series: Pods. Pods are the smallest deployable units… |  by Rakesh Jain | Medium">
            <a:extLst>
              <a:ext uri="{FF2B5EF4-FFF2-40B4-BE49-F238E27FC236}">
                <a16:creationId xmlns:a16="http://schemas.microsoft.com/office/drawing/2014/main" id="{E9BFCAAF-E143-45EA-96C3-5252950634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4070" y="1433870"/>
            <a:ext cx="337306" cy="328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2" descr="Kubernetes hands on series: Pods. Pods are the smallest deployable units… |  by Rakesh Jain | Medium">
            <a:extLst>
              <a:ext uri="{FF2B5EF4-FFF2-40B4-BE49-F238E27FC236}">
                <a16:creationId xmlns:a16="http://schemas.microsoft.com/office/drawing/2014/main" id="{5C5931A0-CEF9-4867-9C31-3E0E4A2FA6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6014" y="1433869"/>
            <a:ext cx="337306" cy="328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4" name="ZoneTexte 73">
            <a:extLst>
              <a:ext uri="{FF2B5EF4-FFF2-40B4-BE49-F238E27FC236}">
                <a16:creationId xmlns:a16="http://schemas.microsoft.com/office/drawing/2014/main" id="{AE0DDE34-5722-4CEB-B8BA-7770E609EA6D}"/>
              </a:ext>
            </a:extLst>
          </p:cNvPr>
          <p:cNvSpPr txBox="1"/>
          <p:nvPr/>
        </p:nvSpPr>
        <p:spPr>
          <a:xfrm>
            <a:off x="9450034" y="1733119"/>
            <a:ext cx="46679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>
                <a:solidFill>
                  <a:srgbClr val="326CE5"/>
                </a:solidFill>
              </a:rPr>
              <a:t>zoning</a:t>
            </a:r>
          </a:p>
        </p:txBody>
      </p:sp>
      <p:sp>
        <p:nvSpPr>
          <p:cNvPr id="75" name="ZoneTexte 74">
            <a:extLst>
              <a:ext uri="{FF2B5EF4-FFF2-40B4-BE49-F238E27FC236}">
                <a16:creationId xmlns:a16="http://schemas.microsoft.com/office/drawing/2014/main" id="{5707F3CB-7A38-4CF0-9DC8-8609DF44AC50}"/>
              </a:ext>
            </a:extLst>
          </p:cNvPr>
          <p:cNvSpPr txBox="1"/>
          <p:nvPr/>
        </p:nvSpPr>
        <p:spPr>
          <a:xfrm>
            <a:off x="10052058" y="1732635"/>
            <a:ext cx="31931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 err="1">
                <a:solidFill>
                  <a:srgbClr val="326CE5"/>
                </a:solidFill>
              </a:rPr>
              <a:t>ocr</a:t>
            </a:r>
            <a:endParaRPr lang="fr-FR" sz="800" dirty="0">
              <a:solidFill>
                <a:srgbClr val="326CE5"/>
              </a:solidFill>
            </a:endParaRPr>
          </a:p>
        </p:txBody>
      </p:sp>
      <p:sp>
        <p:nvSpPr>
          <p:cNvPr id="78" name="ZoneTexte 77">
            <a:extLst>
              <a:ext uri="{FF2B5EF4-FFF2-40B4-BE49-F238E27FC236}">
                <a16:creationId xmlns:a16="http://schemas.microsoft.com/office/drawing/2014/main" id="{CDEB7AB6-E132-476B-8B3F-34D824296FEE}"/>
              </a:ext>
            </a:extLst>
          </p:cNvPr>
          <p:cNvSpPr txBox="1"/>
          <p:nvPr/>
        </p:nvSpPr>
        <p:spPr>
          <a:xfrm>
            <a:off x="10394663" y="1732635"/>
            <a:ext cx="7216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 err="1">
                <a:solidFill>
                  <a:srgbClr val="326CE5"/>
                </a:solidFill>
              </a:rPr>
              <a:t>homography</a:t>
            </a:r>
            <a:endParaRPr lang="fr-FR" sz="800" dirty="0">
              <a:solidFill>
                <a:srgbClr val="326CE5"/>
              </a:solidFill>
            </a:endParaRPr>
          </a:p>
        </p:txBody>
      </p:sp>
      <p:cxnSp>
        <p:nvCxnSpPr>
          <p:cNvPr id="82" name="Connecteur droit avec flèche 81">
            <a:extLst>
              <a:ext uri="{FF2B5EF4-FFF2-40B4-BE49-F238E27FC236}">
                <a16:creationId xmlns:a16="http://schemas.microsoft.com/office/drawing/2014/main" id="{10D2AA67-E30D-4F88-B886-03D48D2CD9AC}"/>
              </a:ext>
            </a:extLst>
          </p:cNvPr>
          <p:cNvCxnSpPr>
            <a:cxnSpLocks/>
            <a:stCxn id="140" idx="1"/>
            <a:endCxn id="39" idx="3"/>
          </p:cNvCxnSpPr>
          <p:nvPr/>
        </p:nvCxnSpPr>
        <p:spPr>
          <a:xfrm flipH="1" flipV="1">
            <a:off x="7282865" y="3329230"/>
            <a:ext cx="1834547" cy="1736281"/>
          </a:xfrm>
          <a:prstGeom prst="straightConnector1">
            <a:avLst/>
          </a:prstGeom>
          <a:ln w="44450">
            <a:solidFill>
              <a:srgbClr val="9D337F">
                <a:alpha val="80000"/>
              </a:srgb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Cylindre 103">
            <a:extLst>
              <a:ext uri="{FF2B5EF4-FFF2-40B4-BE49-F238E27FC236}">
                <a16:creationId xmlns:a16="http://schemas.microsoft.com/office/drawing/2014/main" id="{FB8F0D81-38AE-4BA7-B6FC-070A66FA30C9}"/>
              </a:ext>
            </a:extLst>
          </p:cNvPr>
          <p:cNvSpPr/>
          <p:nvPr/>
        </p:nvSpPr>
        <p:spPr>
          <a:xfrm>
            <a:off x="4071623" y="1867809"/>
            <a:ext cx="650940" cy="774836"/>
          </a:xfrm>
          <a:prstGeom prst="can">
            <a:avLst/>
          </a:prstGeom>
          <a:solidFill>
            <a:srgbClr val="F2F2F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rgbClr val="000000"/>
                </a:solidFill>
              </a:rPr>
              <a:t>Model </a:t>
            </a:r>
            <a:r>
              <a:rPr lang="fr-FR" sz="1000" dirty="0" err="1">
                <a:solidFill>
                  <a:srgbClr val="000000"/>
                </a:solidFill>
              </a:rPr>
              <a:t>Registry</a:t>
            </a:r>
            <a:endParaRPr lang="fr-FR" sz="1000" dirty="0">
              <a:solidFill>
                <a:srgbClr val="000000"/>
              </a:solidFill>
            </a:endParaRPr>
          </a:p>
        </p:txBody>
      </p:sp>
      <p:cxnSp>
        <p:nvCxnSpPr>
          <p:cNvPr id="106" name="Connecteur droit avec flèche 105">
            <a:extLst>
              <a:ext uri="{FF2B5EF4-FFF2-40B4-BE49-F238E27FC236}">
                <a16:creationId xmlns:a16="http://schemas.microsoft.com/office/drawing/2014/main" id="{76E75ECF-C0CA-4F7A-896E-26DBAEE667B5}"/>
              </a:ext>
            </a:extLst>
          </p:cNvPr>
          <p:cNvCxnSpPr>
            <a:endCxn id="104" idx="2"/>
          </p:cNvCxnSpPr>
          <p:nvPr/>
        </p:nvCxnSpPr>
        <p:spPr>
          <a:xfrm flipV="1">
            <a:off x="3870854" y="2255227"/>
            <a:ext cx="200769" cy="1789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Connecteur droit avec flèche 106">
            <a:extLst>
              <a:ext uri="{FF2B5EF4-FFF2-40B4-BE49-F238E27FC236}">
                <a16:creationId xmlns:a16="http://schemas.microsoft.com/office/drawing/2014/main" id="{166F8678-BA67-456B-8D6E-DFE47F679FE3}"/>
              </a:ext>
            </a:extLst>
          </p:cNvPr>
          <p:cNvCxnSpPr>
            <a:cxnSpLocks/>
            <a:stCxn id="140" idx="1"/>
            <a:endCxn id="67" idx="3"/>
          </p:cNvCxnSpPr>
          <p:nvPr/>
        </p:nvCxnSpPr>
        <p:spPr>
          <a:xfrm flipH="1" flipV="1">
            <a:off x="7264455" y="2104871"/>
            <a:ext cx="1852957" cy="2960640"/>
          </a:xfrm>
          <a:prstGeom prst="straightConnector1">
            <a:avLst/>
          </a:prstGeom>
          <a:ln w="44450">
            <a:solidFill>
              <a:srgbClr val="9D337F">
                <a:alpha val="80000"/>
              </a:srgb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Rectangle 120">
            <a:extLst>
              <a:ext uri="{FF2B5EF4-FFF2-40B4-BE49-F238E27FC236}">
                <a16:creationId xmlns:a16="http://schemas.microsoft.com/office/drawing/2014/main" id="{0BFD7E3F-6E2D-4A93-AEAC-F109A06CCB62}"/>
              </a:ext>
            </a:extLst>
          </p:cNvPr>
          <p:cNvSpPr/>
          <p:nvPr/>
        </p:nvSpPr>
        <p:spPr>
          <a:xfrm>
            <a:off x="9092827" y="2204178"/>
            <a:ext cx="2236388" cy="945047"/>
          </a:xfrm>
          <a:prstGeom prst="rect">
            <a:avLst/>
          </a:prstGeom>
          <a:noFill/>
          <a:ln w="57150">
            <a:solidFill>
              <a:srgbClr val="DB21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23" name="Picture 2" descr="OpenShift — Wikipédia">
            <a:extLst>
              <a:ext uri="{FF2B5EF4-FFF2-40B4-BE49-F238E27FC236}">
                <a16:creationId xmlns:a16="http://schemas.microsoft.com/office/drawing/2014/main" id="{8FD841AB-3407-442F-84F1-0E8D10A553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18596"/>
          <a:stretch/>
        </p:blipFill>
        <p:spPr bwMode="auto">
          <a:xfrm>
            <a:off x="9128431" y="2247956"/>
            <a:ext cx="351106" cy="305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4" name="ZoneTexte 123">
            <a:extLst>
              <a:ext uri="{FF2B5EF4-FFF2-40B4-BE49-F238E27FC236}">
                <a16:creationId xmlns:a16="http://schemas.microsoft.com/office/drawing/2014/main" id="{DADD09F7-EBA2-4F32-9B1D-05A6E7524D47}"/>
              </a:ext>
            </a:extLst>
          </p:cNvPr>
          <p:cNvSpPr txBox="1"/>
          <p:nvPr/>
        </p:nvSpPr>
        <p:spPr>
          <a:xfrm>
            <a:off x="9443197" y="2221000"/>
            <a:ext cx="13669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>
                <a:solidFill>
                  <a:srgbClr val="DB212E"/>
                </a:solidFill>
              </a:rPr>
              <a:t>OpenShift</a:t>
            </a:r>
            <a:r>
              <a:rPr lang="fr-FR" sz="1600" dirty="0">
                <a:solidFill>
                  <a:srgbClr val="DB212E"/>
                </a:solidFill>
              </a:rPr>
              <a:t> </a:t>
            </a:r>
            <a:r>
              <a:rPr lang="fr-FR" sz="1600" dirty="0" err="1">
                <a:solidFill>
                  <a:srgbClr val="DB212E"/>
                </a:solidFill>
              </a:rPr>
              <a:t>rec</a:t>
            </a:r>
            <a:endParaRPr lang="fr-FR" sz="1600" dirty="0">
              <a:solidFill>
                <a:srgbClr val="DB212E"/>
              </a:solidFill>
            </a:endParaRPr>
          </a:p>
        </p:txBody>
      </p:sp>
      <p:pic>
        <p:nvPicPr>
          <p:cNvPr id="125" name="Picture 2" descr="Kubernetes hands on series: Pods. Pods are the smallest deployable units… |  by Rakesh Jain | Medium">
            <a:extLst>
              <a:ext uri="{FF2B5EF4-FFF2-40B4-BE49-F238E27FC236}">
                <a16:creationId xmlns:a16="http://schemas.microsoft.com/office/drawing/2014/main" id="{2935B51C-8BD7-4D20-8072-098EABD71E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4778" y="2619075"/>
            <a:ext cx="337306" cy="328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6" name="Picture 2" descr="Kubernetes hands on series: Pods. Pods are the smallest deployable units… |  by Rakesh Jain | Medium">
            <a:extLst>
              <a:ext uri="{FF2B5EF4-FFF2-40B4-BE49-F238E27FC236}">
                <a16:creationId xmlns:a16="http://schemas.microsoft.com/office/drawing/2014/main" id="{9F9097AB-42FF-4062-BE66-C6098EB8CD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4070" y="2619076"/>
            <a:ext cx="337306" cy="328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7" name="Picture 2" descr="Kubernetes hands on series: Pods. Pods are the smallest deployable units… |  by Rakesh Jain | Medium">
            <a:extLst>
              <a:ext uri="{FF2B5EF4-FFF2-40B4-BE49-F238E27FC236}">
                <a16:creationId xmlns:a16="http://schemas.microsoft.com/office/drawing/2014/main" id="{712AFF66-B5FC-4F99-A7D6-CEF362C631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6014" y="2619075"/>
            <a:ext cx="337306" cy="328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8" name="ZoneTexte 127">
            <a:extLst>
              <a:ext uri="{FF2B5EF4-FFF2-40B4-BE49-F238E27FC236}">
                <a16:creationId xmlns:a16="http://schemas.microsoft.com/office/drawing/2014/main" id="{6ACC267C-4387-44DB-861A-26A294F8EF2E}"/>
              </a:ext>
            </a:extLst>
          </p:cNvPr>
          <p:cNvSpPr txBox="1"/>
          <p:nvPr/>
        </p:nvSpPr>
        <p:spPr>
          <a:xfrm>
            <a:off x="9450034" y="2907567"/>
            <a:ext cx="46679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>
                <a:solidFill>
                  <a:srgbClr val="326CE5"/>
                </a:solidFill>
              </a:rPr>
              <a:t>zoning</a:t>
            </a:r>
          </a:p>
        </p:txBody>
      </p:sp>
      <p:sp>
        <p:nvSpPr>
          <p:cNvPr id="129" name="ZoneTexte 128">
            <a:extLst>
              <a:ext uri="{FF2B5EF4-FFF2-40B4-BE49-F238E27FC236}">
                <a16:creationId xmlns:a16="http://schemas.microsoft.com/office/drawing/2014/main" id="{618DD696-E7C0-424F-8C3B-A95ACE051020}"/>
              </a:ext>
            </a:extLst>
          </p:cNvPr>
          <p:cNvSpPr txBox="1"/>
          <p:nvPr/>
        </p:nvSpPr>
        <p:spPr>
          <a:xfrm>
            <a:off x="10052058" y="2917841"/>
            <a:ext cx="31931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 err="1">
                <a:solidFill>
                  <a:srgbClr val="326CE5"/>
                </a:solidFill>
              </a:rPr>
              <a:t>ocr</a:t>
            </a:r>
            <a:endParaRPr lang="fr-FR" sz="800" dirty="0">
              <a:solidFill>
                <a:srgbClr val="326CE5"/>
              </a:solidFill>
            </a:endParaRPr>
          </a:p>
        </p:txBody>
      </p:sp>
      <p:sp>
        <p:nvSpPr>
          <p:cNvPr id="130" name="ZoneTexte 129">
            <a:extLst>
              <a:ext uri="{FF2B5EF4-FFF2-40B4-BE49-F238E27FC236}">
                <a16:creationId xmlns:a16="http://schemas.microsoft.com/office/drawing/2014/main" id="{D88E2EA0-BCFD-43B0-A09F-3E448B585494}"/>
              </a:ext>
            </a:extLst>
          </p:cNvPr>
          <p:cNvSpPr txBox="1"/>
          <p:nvPr/>
        </p:nvSpPr>
        <p:spPr>
          <a:xfrm>
            <a:off x="10394663" y="2917841"/>
            <a:ext cx="7216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 err="1">
                <a:solidFill>
                  <a:srgbClr val="326CE5"/>
                </a:solidFill>
              </a:rPr>
              <a:t>homography</a:t>
            </a:r>
            <a:endParaRPr lang="fr-FR" sz="800" dirty="0">
              <a:solidFill>
                <a:srgbClr val="326CE5"/>
              </a:solidFill>
            </a:endParaRP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56504CC2-A444-4320-8AC2-BECA20C96889}"/>
              </a:ext>
            </a:extLst>
          </p:cNvPr>
          <p:cNvSpPr/>
          <p:nvPr/>
        </p:nvSpPr>
        <p:spPr>
          <a:xfrm>
            <a:off x="9117412" y="3392211"/>
            <a:ext cx="2236388" cy="945047"/>
          </a:xfrm>
          <a:prstGeom prst="rect">
            <a:avLst/>
          </a:prstGeom>
          <a:noFill/>
          <a:ln w="57150">
            <a:solidFill>
              <a:srgbClr val="DB21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32" name="Picture 2" descr="OpenShift — Wikipédia">
            <a:extLst>
              <a:ext uri="{FF2B5EF4-FFF2-40B4-BE49-F238E27FC236}">
                <a16:creationId xmlns:a16="http://schemas.microsoft.com/office/drawing/2014/main" id="{C0E4F4B0-4B9F-41A7-9E43-6A8C81BB46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18596"/>
          <a:stretch/>
        </p:blipFill>
        <p:spPr bwMode="auto">
          <a:xfrm>
            <a:off x="9153016" y="3435989"/>
            <a:ext cx="351106" cy="305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3" name="ZoneTexte 132">
            <a:extLst>
              <a:ext uri="{FF2B5EF4-FFF2-40B4-BE49-F238E27FC236}">
                <a16:creationId xmlns:a16="http://schemas.microsoft.com/office/drawing/2014/main" id="{358C3FD6-C89A-479D-BA73-F70A9D979CAF}"/>
              </a:ext>
            </a:extLst>
          </p:cNvPr>
          <p:cNvSpPr txBox="1"/>
          <p:nvPr/>
        </p:nvSpPr>
        <p:spPr>
          <a:xfrm>
            <a:off x="9467782" y="3409033"/>
            <a:ext cx="1821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>
                <a:solidFill>
                  <a:srgbClr val="DB212E"/>
                </a:solidFill>
              </a:rPr>
              <a:t>OpenShift</a:t>
            </a:r>
            <a:r>
              <a:rPr lang="fr-FR" sz="1600" dirty="0">
                <a:solidFill>
                  <a:srgbClr val="DB212E"/>
                </a:solidFill>
              </a:rPr>
              <a:t> </a:t>
            </a:r>
            <a:r>
              <a:rPr lang="fr-FR" sz="1600" dirty="0" err="1">
                <a:solidFill>
                  <a:srgbClr val="DB212E"/>
                </a:solidFill>
              </a:rPr>
              <a:t>pre</a:t>
            </a:r>
            <a:r>
              <a:rPr lang="fr-FR" sz="1600" dirty="0">
                <a:solidFill>
                  <a:srgbClr val="DB212E"/>
                </a:solidFill>
              </a:rPr>
              <a:t>-prod</a:t>
            </a:r>
          </a:p>
        </p:txBody>
      </p:sp>
      <p:pic>
        <p:nvPicPr>
          <p:cNvPr id="134" name="Picture 2" descr="Kubernetes hands on series: Pods. Pods are the smallest deployable units… |  by Rakesh Jain | Medium">
            <a:extLst>
              <a:ext uri="{FF2B5EF4-FFF2-40B4-BE49-F238E27FC236}">
                <a16:creationId xmlns:a16="http://schemas.microsoft.com/office/drawing/2014/main" id="{A443C2BD-CD08-47C0-9506-87060BED70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9363" y="3807108"/>
            <a:ext cx="337306" cy="328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5" name="Picture 2" descr="Kubernetes hands on series: Pods. Pods are the smallest deployable units… |  by Rakesh Jain | Medium">
            <a:extLst>
              <a:ext uri="{FF2B5EF4-FFF2-40B4-BE49-F238E27FC236}">
                <a16:creationId xmlns:a16="http://schemas.microsoft.com/office/drawing/2014/main" id="{4A47E679-7598-4B69-87F6-CDF64E862B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8655" y="3807109"/>
            <a:ext cx="337306" cy="328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6" name="Picture 2" descr="Kubernetes hands on series: Pods. Pods are the smallest deployable units… |  by Rakesh Jain | Medium">
            <a:extLst>
              <a:ext uri="{FF2B5EF4-FFF2-40B4-BE49-F238E27FC236}">
                <a16:creationId xmlns:a16="http://schemas.microsoft.com/office/drawing/2014/main" id="{F7EF8FBE-306F-4172-9F5A-6A9C36489D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0599" y="3807108"/>
            <a:ext cx="337306" cy="328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7" name="ZoneTexte 136">
            <a:extLst>
              <a:ext uri="{FF2B5EF4-FFF2-40B4-BE49-F238E27FC236}">
                <a16:creationId xmlns:a16="http://schemas.microsoft.com/office/drawing/2014/main" id="{922F2E2F-589C-4AA8-A348-93872C5AC831}"/>
              </a:ext>
            </a:extLst>
          </p:cNvPr>
          <p:cNvSpPr txBox="1"/>
          <p:nvPr/>
        </p:nvSpPr>
        <p:spPr>
          <a:xfrm>
            <a:off x="9474619" y="4106358"/>
            <a:ext cx="46679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>
                <a:solidFill>
                  <a:srgbClr val="326CE5"/>
                </a:solidFill>
              </a:rPr>
              <a:t>zoning</a:t>
            </a:r>
          </a:p>
        </p:txBody>
      </p:sp>
      <p:sp>
        <p:nvSpPr>
          <p:cNvPr id="138" name="ZoneTexte 137">
            <a:extLst>
              <a:ext uri="{FF2B5EF4-FFF2-40B4-BE49-F238E27FC236}">
                <a16:creationId xmlns:a16="http://schemas.microsoft.com/office/drawing/2014/main" id="{4E92AD28-2CCD-410F-9D4C-0F099288B473}"/>
              </a:ext>
            </a:extLst>
          </p:cNvPr>
          <p:cNvSpPr txBox="1"/>
          <p:nvPr/>
        </p:nvSpPr>
        <p:spPr>
          <a:xfrm>
            <a:off x="10076643" y="4105874"/>
            <a:ext cx="31931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 err="1">
                <a:solidFill>
                  <a:srgbClr val="326CE5"/>
                </a:solidFill>
              </a:rPr>
              <a:t>ocr</a:t>
            </a:r>
            <a:endParaRPr lang="fr-FR" sz="800" dirty="0">
              <a:solidFill>
                <a:srgbClr val="326CE5"/>
              </a:solidFill>
            </a:endParaRPr>
          </a:p>
        </p:txBody>
      </p:sp>
      <p:sp>
        <p:nvSpPr>
          <p:cNvPr id="139" name="ZoneTexte 138">
            <a:extLst>
              <a:ext uri="{FF2B5EF4-FFF2-40B4-BE49-F238E27FC236}">
                <a16:creationId xmlns:a16="http://schemas.microsoft.com/office/drawing/2014/main" id="{B5066EC8-0D79-45B0-B7FC-9C39EB6AB5AD}"/>
              </a:ext>
            </a:extLst>
          </p:cNvPr>
          <p:cNvSpPr txBox="1"/>
          <p:nvPr/>
        </p:nvSpPr>
        <p:spPr>
          <a:xfrm>
            <a:off x="10419248" y="4105874"/>
            <a:ext cx="7216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 err="1">
                <a:solidFill>
                  <a:srgbClr val="326CE5"/>
                </a:solidFill>
              </a:rPr>
              <a:t>homography</a:t>
            </a:r>
            <a:endParaRPr lang="fr-FR" sz="800" dirty="0">
              <a:solidFill>
                <a:srgbClr val="326CE5"/>
              </a:solidFill>
            </a:endParaRPr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DF64E953-E769-4007-9076-A32A67D22A64}"/>
              </a:ext>
            </a:extLst>
          </p:cNvPr>
          <p:cNvSpPr/>
          <p:nvPr/>
        </p:nvSpPr>
        <p:spPr>
          <a:xfrm>
            <a:off x="9117412" y="4592987"/>
            <a:ext cx="2236388" cy="945047"/>
          </a:xfrm>
          <a:prstGeom prst="rect">
            <a:avLst/>
          </a:prstGeom>
          <a:noFill/>
          <a:ln w="57150">
            <a:solidFill>
              <a:srgbClr val="DB21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41" name="Picture 2" descr="OpenShift — Wikipédia">
            <a:extLst>
              <a:ext uri="{FF2B5EF4-FFF2-40B4-BE49-F238E27FC236}">
                <a16:creationId xmlns:a16="http://schemas.microsoft.com/office/drawing/2014/main" id="{E4321ED0-F094-4451-924D-D2116B434D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18596"/>
          <a:stretch/>
        </p:blipFill>
        <p:spPr bwMode="auto">
          <a:xfrm>
            <a:off x="9153016" y="4636765"/>
            <a:ext cx="351106" cy="305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2" name="ZoneTexte 141">
            <a:extLst>
              <a:ext uri="{FF2B5EF4-FFF2-40B4-BE49-F238E27FC236}">
                <a16:creationId xmlns:a16="http://schemas.microsoft.com/office/drawing/2014/main" id="{C3B1FC99-179E-4DE3-9C64-6E289256F7EA}"/>
              </a:ext>
            </a:extLst>
          </p:cNvPr>
          <p:cNvSpPr txBox="1"/>
          <p:nvPr/>
        </p:nvSpPr>
        <p:spPr>
          <a:xfrm>
            <a:off x="9467782" y="4609809"/>
            <a:ext cx="14866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>
                <a:solidFill>
                  <a:srgbClr val="DB212E"/>
                </a:solidFill>
              </a:rPr>
              <a:t>OpenShift</a:t>
            </a:r>
            <a:r>
              <a:rPr lang="fr-FR" sz="1600" dirty="0">
                <a:solidFill>
                  <a:srgbClr val="DB212E"/>
                </a:solidFill>
              </a:rPr>
              <a:t> prod</a:t>
            </a:r>
          </a:p>
        </p:txBody>
      </p:sp>
      <p:pic>
        <p:nvPicPr>
          <p:cNvPr id="143" name="Picture 2" descr="Kubernetes hands on series: Pods. Pods are the smallest deployable units… |  by Rakesh Jain | Medium">
            <a:extLst>
              <a:ext uri="{FF2B5EF4-FFF2-40B4-BE49-F238E27FC236}">
                <a16:creationId xmlns:a16="http://schemas.microsoft.com/office/drawing/2014/main" id="{65770948-480C-45FC-BFA5-B28C8EA9F2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9363" y="5007884"/>
            <a:ext cx="337306" cy="328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4" name="Picture 2" descr="Kubernetes hands on series: Pods. Pods are the smallest deployable units… |  by Rakesh Jain | Medium">
            <a:extLst>
              <a:ext uri="{FF2B5EF4-FFF2-40B4-BE49-F238E27FC236}">
                <a16:creationId xmlns:a16="http://schemas.microsoft.com/office/drawing/2014/main" id="{905F4C06-871E-45F5-9E38-B9FBDF1448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8655" y="5007885"/>
            <a:ext cx="337306" cy="328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5" name="Picture 2" descr="Kubernetes hands on series: Pods. Pods are the smallest deployable units… |  by Rakesh Jain | Medium">
            <a:extLst>
              <a:ext uri="{FF2B5EF4-FFF2-40B4-BE49-F238E27FC236}">
                <a16:creationId xmlns:a16="http://schemas.microsoft.com/office/drawing/2014/main" id="{B1C3ACCC-BBAF-42BA-90C1-339EAD97AE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0599" y="5007884"/>
            <a:ext cx="337306" cy="328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6" name="ZoneTexte 145">
            <a:extLst>
              <a:ext uri="{FF2B5EF4-FFF2-40B4-BE49-F238E27FC236}">
                <a16:creationId xmlns:a16="http://schemas.microsoft.com/office/drawing/2014/main" id="{3A750CFC-725E-406E-B613-1F4C89783F38}"/>
              </a:ext>
            </a:extLst>
          </p:cNvPr>
          <p:cNvSpPr txBox="1"/>
          <p:nvPr/>
        </p:nvSpPr>
        <p:spPr>
          <a:xfrm>
            <a:off x="9474619" y="5307134"/>
            <a:ext cx="46679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>
                <a:solidFill>
                  <a:srgbClr val="326CE5"/>
                </a:solidFill>
              </a:rPr>
              <a:t>zoning</a:t>
            </a:r>
          </a:p>
        </p:txBody>
      </p:sp>
      <p:sp>
        <p:nvSpPr>
          <p:cNvPr id="147" name="ZoneTexte 146">
            <a:extLst>
              <a:ext uri="{FF2B5EF4-FFF2-40B4-BE49-F238E27FC236}">
                <a16:creationId xmlns:a16="http://schemas.microsoft.com/office/drawing/2014/main" id="{ED8B2EC2-A38E-4F01-B670-0EA6DC00C449}"/>
              </a:ext>
            </a:extLst>
          </p:cNvPr>
          <p:cNvSpPr txBox="1"/>
          <p:nvPr/>
        </p:nvSpPr>
        <p:spPr>
          <a:xfrm>
            <a:off x="10076643" y="5306650"/>
            <a:ext cx="31931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 err="1">
                <a:solidFill>
                  <a:srgbClr val="326CE5"/>
                </a:solidFill>
              </a:rPr>
              <a:t>ocr</a:t>
            </a:r>
            <a:endParaRPr lang="fr-FR" sz="800" dirty="0">
              <a:solidFill>
                <a:srgbClr val="326CE5"/>
              </a:solidFill>
            </a:endParaRPr>
          </a:p>
        </p:txBody>
      </p:sp>
      <p:sp>
        <p:nvSpPr>
          <p:cNvPr id="148" name="ZoneTexte 147">
            <a:extLst>
              <a:ext uri="{FF2B5EF4-FFF2-40B4-BE49-F238E27FC236}">
                <a16:creationId xmlns:a16="http://schemas.microsoft.com/office/drawing/2014/main" id="{D49D3597-3B16-4312-BEA8-4BBADD7AF7D2}"/>
              </a:ext>
            </a:extLst>
          </p:cNvPr>
          <p:cNvSpPr txBox="1"/>
          <p:nvPr/>
        </p:nvSpPr>
        <p:spPr>
          <a:xfrm>
            <a:off x="10419248" y="5306650"/>
            <a:ext cx="7216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 err="1">
                <a:solidFill>
                  <a:srgbClr val="326CE5"/>
                </a:solidFill>
              </a:rPr>
              <a:t>homography</a:t>
            </a:r>
            <a:endParaRPr lang="fr-FR" sz="800" dirty="0">
              <a:solidFill>
                <a:srgbClr val="326CE5"/>
              </a:solidFill>
            </a:endParaRPr>
          </a:p>
        </p:txBody>
      </p:sp>
      <p:pic>
        <p:nvPicPr>
          <p:cNvPr id="84" name="Picture 4" descr="Azure Machine Learning">
            <a:extLst>
              <a:ext uri="{FF2B5EF4-FFF2-40B4-BE49-F238E27FC236}">
                <a16:creationId xmlns:a16="http://schemas.microsoft.com/office/drawing/2014/main" id="{9BFDA2D1-67E1-438B-A78A-43FA65FF51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96" t="27459" r="37476" b="30796"/>
          <a:stretch/>
        </p:blipFill>
        <p:spPr bwMode="auto">
          <a:xfrm>
            <a:off x="1711706" y="4146853"/>
            <a:ext cx="327488" cy="332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5" name="Rectangle 84">
            <a:extLst>
              <a:ext uri="{FF2B5EF4-FFF2-40B4-BE49-F238E27FC236}">
                <a16:creationId xmlns:a16="http://schemas.microsoft.com/office/drawing/2014/main" id="{BB0A35BB-417F-489A-A273-31E9D0123AB7}"/>
              </a:ext>
            </a:extLst>
          </p:cNvPr>
          <p:cNvSpPr/>
          <p:nvPr/>
        </p:nvSpPr>
        <p:spPr>
          <a:xfrm>
            <a:off x="1582647" y="4086328"/>
            <a:ext cx="3390070" cy="2431228"/>
          </a:xfrm>
          <a:prstGeom prst="rect">
            <a:avLst/>
          </a:prstGeom>
          <a:noFill/>
          <a:ln w="57150">
            <a:solidFill>
              <a:srgbClr val="006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62C4"/>
              </a:solidFill>
            </a:endParaRPr>
          </a:p>
        </p:txBody>
      </p:sp>
      <p:sp>
        <p:nvSpPr>
          <p:cNvPr id="86" name="ZoneTexte 85">
            <a:extLst>
              <a:ext uri="{FF2B5EF4-FFF2-40B4-BE49-F238E27FC236}">
                <a16:creationId xmlns:a16="http://schemas.microsoft.com/office/drawing/2014/main" id="{571EBCD3-A1EE-4410-A5B9-05D8D7B9CDFB}"/>
              </a:ext>
            </a:extLst>
          </p:cNvPr>
          <p:cNvSpPr txBox="1"/>
          <p:nvPr/>
        </p:nvSpPr>
        <p:spPr>
          <a:xfrm>
            <a:off x="1964922" y="4129537"/>
            <a:ext cx="13767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>
                <a:solidFill>
                  <a:srgbClr val="0062C4"/>
                </a:solidFill>
              </a:rPr>
              <a:t>AzureML</a:t>
            </a:r>
            <a:r>
              <a:rPr lang="fr-FR" sz="1600" dirty="0">
                <a:solidFill>
                  <a:srgbClr val="0062C4"/>
                </a:solidFill>
              </a:rPr>
              <a:t> prod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71BE1412-49F9-4983-B8F6-436D1DDF3522}"/>
              </a:ext>
            </a:extLst>
          </p:cNvPr>
          <p:cNvSpPr/>
          <p:nvPr/>
        </p:nvSpPr>
        <p:spPr>
          <a:xfrm>
            <a:off x="2496806" y="4580210"/>
            <a:ext cx="1671637" cy="1726523"/>
          </a:xfrm>
          <a:prstGeom prst="rect">
            <a:avLst/>
          </a:prstGeom>
          <a:solidFill>
            <a:srgbClr val="3D6EFF"/>
          </a:solidFill>
          <a:ln>
            <a:solidFill>
              <a:srgbClr val="3D6E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fr-FR" sz="900" dirty="0" err="1">
                <a:solidFill>
                  <a:schemeClr val="bg1"/>
                </a:solidFill>
              </a:rPr>
              <a:t>Automated</a:t>
            </a:r>
            <a:r>
              <a:rPr lang="fr-FR" sz="900" dirty="0">
                <a:solidFill>
                  <a:schemeClr val="bg1"/>
                </a:solidFill>
              </a:rPr>
              <a:t> Training Pipeline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3DF4C30D-B708-4D54-BBC6-A18D19032A9F}"/>
              </a:ext>
            </a:extLst>
          </p:cNvPr>
          <p:cNvSpPr/>
          <p:nvPr/>
        </p:nvSpPr>
        <p:spPr>
          <a:xfrm>
            <a:off x="2657917" y="4836323"/>
            <a:ext cx="1212937" cy="199589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rgbClr val="000000"/>
                </a:solidFill>
              </a:rPr>
              <a:t>Data Validation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BC6FA156-9DD5-4239-B6C8-CBB343A32D68}"/>
              </a:ext>
            </a:extLst>
          </p:cNvPr>
          <p:cNvSpPr/>
          <p:nvPr/>
        </p:nvSpPr>
        <p:spPr>
          <a:xfrm>
            <a:off x="2664795" y="5123145"/>
            <a:ext cx="1212911" cy="183225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rgbClr val="000000"/>
                </a:solidFill>
              </a:rPr>
              <a:t>Data </a:t>
            </a:r>
            <a:r>
              <a:rPr lang="fr-FR" sz="1000" dirty="0" err="1">
                <a:solidFill>
                  <a:srgbClr val="000000"/>
                </a:solidFill>
              </a:rPr>
              <a:t>Preparation</a:t>
            </a:r>
            <a:endParaRPr lang="fr-FR" sz="1000" dirty="0">
              <a:solidFill>
                <a:srgbClr val="000000"/>
              </a:solidFill>
            </a:endParaRP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C7AD0BB6-8796-4389-821C-EFC7534A1894}"/>
              </a:ext>
            </a:extLst>
          </p:cNvPr>
          <p:cNvSpPr/>
          <p:nvPr/>
        </p:nvSpPr>
        <p:spPr>
          <a:xfrm>
            <a:off x="2673590" y="5406145"/>
            <a:ext cx="1197264" cy="172701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rgbClr val="000000"/>
                </a:solidFill>
              </a:rPr>
              <a:t>Model Training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18BD07E8-40F2-45B1-B06E-2DFAF0EB5EC2}"/>
              </a:ext>
            </a:extLst>
          </p:cNvPr>
          <p:cNvSpPr/>
          <p:nvPr/>
        </p:nvSpPr>
        <p:spPr>
          <a:xfrm>
            <a:off x="2673590" y="5696865"/>
            <a:ext cx="1197264" cy="1727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rgbClr val="000000"/>
                </a:solidFill>
              </a:rPr>
              <a:t>Model Evaluation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2E66B189-5733-4EEE-95DC-160B9A007372}"/>
              </a:ext>
            </a:extLst>
          </p:cNvPr>
          <p:cNvSpPr/>
          <p:nvPr/>
        </p:nvSpPr>
        <p:spPr>
          <a:xfrm>
            <a:off x="2680442" y="5974813"/>
            <a:ext cx="1190412" cy="172701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rgbClr val="000000"/>
                </a:solidFill>
              </a:rPr>
              <a:t>Model </a:t>
            </a:r>
            <a:r>
              <a:rPr lang="fr-FR" sz="1000" dirty="0" err="1">
                <a:solidFill>
                  <a:srgbClr val="000000"/>
                </a:solidFill>
              </a:rPr>
              <a:t>Register</a:t>
            </a:r>
            <a:endParaRPr lang="fr-FR" sz="1000" dirty="0">
              <a:solidFill>
                <a:srgbClr val="000000"/>
              </a:solidFill>
            </a:endParaRPr>
          </a:p>
        </p:txBody>
      </p:sp>
      <p:cxnSp>
        <p:nvCxnSpPr>
          <p:cNvPr id="95" name="Connecteur droit avec flèche 94">
            <a:extLst>
              <a:ext uri="{FF2B5EF4-FFF2-40B4-BE49-F238E27FC236}">
                <a16:creationId xmlns:a16="http://schemas.microsoft.com/office/drawing/2014/main" id="{B080A548-86EA-4C28-B298-1B76FF29F929}"/>
              </a:ext>
            </a:extLst>
          </p:cNvPr>
          <p:cNvCxnSpPr>
            <a:cxnSpLocks/>
          </p:cNvCxnSpPr>
          <p:nvPr/>
        </p:nvCxnSpPr>
        <p:spPr>
          <a:xfrm>
            <a:off x="3262988" y="5019410"/>
            <a:ext cx="0" cy="8228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cteur droit avec flèche 95">
            <a:extLst>
              <a:ext uri="{FF2B5EF4-FFF2-40B4-BE49-F238E27FC236}">
                <a16:creationId xmlns:a16="http://schemas.microsoft.com/office/drawing/2014/main" id="{32E614EE-C23A-4AB6-AB24-3FDF874075B9}"/>
              </a:ext>
            </a:extLst>
          </p:cNvPr>
          <p:cNvCxnSpPr>
            <a:cxnSpLocks/>
          </p:cNvCxnSpPr>
          <p:nvPr/>
        </p:nvCxnSpPr>
        <p:spPr>
          <a:xfrm>
            <a:off x="3267745" y="5295644"/>
            <a:ext cx="0" cy="8228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necteur droit avec flèche 96">
            <a:extLst>
              <a:ext uri="{FF2B5EF4-FFF2-40B4-BE49-F238E27FC236}">
                <a16:creationId xmlns:a16="http://schemas.microsoft.com/office/drawing/2014/main" id="{30964649-9F9F-496C-9F41-D453D109F869}"/>
              </a:ext>
            </a:extLst>
          </p:cNvPr>
          <p:cNvCxnSpPr>
            <a:cxnSpLocks/>
          </p:cNvCxnSpPr>
          <p:nvPr/>
        </p:nvCxnSpPr>
        <p:spPr>
          <a:xfrm>
            <a:off x="3272514" y="5565470"/>
            <a:ext cx="0" cy="8228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Connecteur droit avec flèche 97">
            <a:extLst>
              <a:ext uri="{FF2B5EF4-FFF2-40B4-BE49-F238E27FC236}">
                <a16:creationId xmlns:a16="http://schemas.microsoft.com/office/drawing/2014/main" id="{9EB7D705-0ECD-43B7-8701-BA5D2DA762B2}"/>
              </a:ext>
            </a:extLst>
          </p:cNvPr>
          <p:cNvCxnSpPr>
            <a:cxnSpLocks/>
          </p:cNvCxnSpPr>
          <p:nvPr/>
        </p:nvCxnSpPr>
        <p:spPr>
          <a:xfrm>
            <a:off x="3282034" y="5851222"/>
            <a:ext cx="0" cy="8228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Cylindre 110">
            <a:extLst>
              <a:ext uri="{FF2B5EF4-FFF2-40B4-BE49-F238E27FC236}">
                <a16:creationId xmlns:a16="http://schemas.microsoft.com/office/drawing/2014/main" id="{95D68641-7BD5-4C54-9FDB-CEE1EA968D9E}"/>
              </a:ext>
            </a:extLst>
          </p:cNvPr>
          <p:cNvSpPr/>
          <p:nvPr/>
        </p:nvSpPr>
        <p:spPr>
          <a:xfrm>
            <a:off x="4071623" y="5671957"/>
            <a:ext cx="650940" cy="774836"/>
          </a:xfrm>
          <a:prstGeom prst="can">
            <a:avLst/>
          </a:prstGeom>
          <a:solidFill>
            <a:srgbClr val="F2F2F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rgbClr val="000000"/>
                </a:solidFill>
              </a:rPr>
              <a:t>Model </a:t>
            </a:r>
            <a:r>
              <a:rPr lang="fr-FR" sz="1000" dirty="0" err="1">
                <a:solidFill>
                  <a:srgbClr val="000000"/>
                </a:solidFill>
              </a:rPr>
              <a:t>Registry</a:t>
            </a:r>
            <a:endParaRPr lang="fr-FR" sz="1000" dirty="0">
              <a:solidFill>
                <a:srgbClr val="000000"/>
              </a:solidFill>
            </a:endParaRPr>
          </a:p>
        </p:txBody>
      </p:sp>
      <p:cxnSp>
        <p:nvCxnSpPr>
          <p:cNvPr id="114" name="Connecteur droit avec flèche 113">
            <a:extLst>
              <a:ext uri="{FF2B5EF4-FFF2-40B4-BE49-F238E27FC236}">
                <a16:creationId xmlns:a16="http://schemas.microsoft.com/office/drawing/2014/main" id="{569F0339-49A0-4AB9-8B37-D308FE0A378A}"/>
              </a:ext>
            </a:extLst>
          </p:cNvPr>
          <p:cNvCxnSpPr>
            <a:endCxn id="111" idx="2"/>
          </p:cNvCxnSpPr>
          <p:nvPr/>
        </p:nvCxnSpPr>
        <p:spPr>
          <a:xfrm flipV="1">
            <a:off x="3870854" y="6059375"/>
            <a:ext cx="200769" cy="1789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5" name="Picture 2" descr="Azure DevOps Pipelines: Multi-Stage Pipelines">
            <a:extLst>
              <a:ext uri="{FF2B5EF4-FFF2-40B4-BE49-F238E27FC236}">
                <a16:creationId xmlns:a16="http://schemas.microsoft.com/office/drawing/2014/main" id="{5FD6D3BA-FD6B-469B-BFFD-853F283A4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6470" y="3505110"/>
            <a:ext cx="512308" cy="512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7" name="Connecteur droit avec flèche 116">
            <a:extLst>
              <a:ext uri="{FF2B5EF4-FFF2-40B4-BE49-F238E27FC236}">
                <a16:creationId xmlns:a16="http://schemas.microsoft.com/office/drawing/2014/main" id="{5D434511-5BC7-40AB-96AB-DBBB0506E02F}"/>
              </a:ext>
            </a:extLst>
          </p:cNvPr>
          <p:cNvCxnSpPr>
            <a:cxnSpLocks/>
            <a:stCxn id="2056" idx="3"/>
            <a:endCxn id="115" idx="1"/>
          </p:cNvCxnSpPr>
          <p:nvPr/>
        </p:nvCxnSpPr>
        <p:spPr>
          <a:xfrm>
            <a:off x="2673590" y="3333323"/>
            <a:ext cx="402880" cy="427941"/>
          </a:xfrm>
          <a:prstGeom prst="straightConnector1">
            <a:avLst/>
          </a:prstGeom>
          <a:ln w="44450">
            <a:solidFill>
              <a:srgbClr val="FF5960">
                <a:alpha val="8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Connecteur droit avec flèche 117">
            <a:extLst>
              <a:ext uri="{FF2B5EF4-FFF2-40B4-BE49-F238E27FC236}">
                <a16:creationId xmlns:a16="http://schemas.microsoft.com/office/drawing/2014/main" id="{A340ADAF-B438-4832-B366-8FE511E4EE3A}"/>
              </a:ext>
            </a:extLst>
          </p:cNvPr>
          <p:cNvCxnSpPr>
            <a:cxnSpLocks/>
            <a:stCxn id="115" idx="2"/>
            <a:endCxn id="87" idx="0"/>
          </p:cNvCxnSpPr>
          <p:nvPr/>
        </p:nvCxnSpPr>
        <p:spPr>
          <a:xfrm>
            <a:off x="3332624" y="4017418"/>
            <a:ext cx="1" cy="562792"/>
          </a:xfrm>
          <a:prstGeom prst="straightConnector1">
            <a:avLst/>
          </a:prstGeom>
          <a:ln w="44450">
            <a:solidFill>
              <a:srgbClr val="FF5960">
                <a:alpha val="8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Connecteur droit avec flèche 118">
            <a:extLst>
              <a:ext uri="{FF2B5EF4-FFF2-40B4-BE49-F238E27FC236}">
                <a16:creationId xmlns:a16="http://schemas.microsoft.com/office/drawing/2014/main" id="{80A9FF18-83B1-42FF-BD9B-42DF94E41DF9}"/>
              </a:ext>
            </a:extLst>
          </p:cNvPr>
          <p:cNvCxnSpPr>
            <a:cxnSpLocks/>
            <a:stCxn id="115" idx="3"/>
            <a:endCxn id="39" idx="1"/>
          </p:cNvCxnSpPr>
          <p:nvPr/>
        </p:nvCxnSpPr>
        <p:spPr>
          <a:xfrm flipV="1">
            <a:off x="3588778" y="3329230"/>
            <a:ext cx="2789212" cy="432034"/>
          </a:xfrm>
          <a:prstGeom prst="straightConnector1">
            <a:avLst/>
          </a:prstGeom>
          <a:ln w="44450">
            <a:solidFill>
              <a:srgbClr val="FF5960">
                <a:alpha val="8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Connecteur droit avec flèche 119">
            <a:extLst>
              <a:ext uri="{FF2B5EF4-FFF2-40B4-BE49-F238E27FC236}">
                <a16:creationId xmlns:a16="http://schemas.microsoft.com/office/drawing/2014/main" id="{EBC3CCE9-256E-43F4-AAF8-FA5B071B653F}"/>
              </a:ext>
            </a:extLst>
          </p:cNvPr>
          <p:cNvCxnSpPr>
            <a:cxnSpLocks/>
            <a:stCxn id="115" idx="2"/>
            <a:endCxn id="111" idx="1"/>
          </p:cNvCxnSpPr>
          <p:nvPr/>
        </p:nvCxnSpPr>
        <p:spPr>
          <a:xfrm>
            <a:off x="3332624" y="4017418"/>
            <a:ext cx="1064469" cy="1654539"/>
          </a:xfrm>
          <a:prstGeom prst="straightConnector1">
            <a:avLst/>
          </a:prstGeom>
          <a:ln w="44450">
            <a:solidFill>
              <a:srgbClr val="FF5960">
                <a:alpha val="8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necteur droit avec flèche 98">
            <a:extLst>
              <a:ext uri="{FF2B5EF4-FFF2-40B4-BE49-F238E27FC236}">
                <a16:creationId xmlns:a16="http://schemas.microsoft.com/office/drawing/2014/main" id="{60A26145-85C4-49D3-B06D-C40BD21DE5EF}"/>
              </a:ext>
            </a:extLst>
          </p:cNvPr>
          <p:cNvCxnSpPr>
            <a:cxnSpLocks/>
            <a:stCxn id="100" idx="2"/>
          </p:cNvCxnSpPr>
          <p:nvPr/>
        </p:nvCxnSpPr>
        <p:spPr>
          <a:xfrm>
            <a:off x="6777358" y="1368068"/>
            <a:ext cx="0" cy="533212"/>
          </a:xfrm>
          <a:prstGeom prst="straightConnector1">
            <a:avLst/>
          </a:prstGeom>
          <a:ln w="44450">
            <a:solidFill>
              <a:srgbClr val="9D337F">
                <a:alpha val="8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0" name="Picture 2" descr="Clément Mesureux (@clementmesureux) | Twitter">
            <a:extLst>
              <a:ext uri="{FF2B5EF4-FFF2-40B4-BE49-F238E27FC236}">
                <a16:creationId xmlns:a16="http://schemas.microsoft.com/office/drawing/2014/main" id="{D07F4D9A-4705-4940-BB7B-61AD918EEC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83" t="23572" r="50012" b="65824"/>
          <a:stretch/>
        </p:blipFill>
        <p:spPr bwMode="auto">
          <a:xfrm>
            <a:off x="6403105" y="849631"/>
            <a:ext cx="748506" cy="518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" name="Graphique 8">
            <a:extLst>
              <a:ext uri="{FF2B5EF4-FFF2-40B4-BE49-F238E27FC236}">
                <a16:creationId xmlns:a16="http://schemas.microsoft.com/office/drawing/2014/main" id="{791D7ED3-EB7B-2944-BDA5-BA0FC0BEAA2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96850" y="6088895"/>
            <a:ext cx="520700" cy="52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7820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32DB367-22D6-4F99-A732-4459F6DE10E5}"/>
              </a:ext>
            </a:extLst>
          </p:cNvPr>
          <p:cNvSpPr/>
          <p:nvPr/>
        </p:nvSpPr>
        <p:spPr>
          <a:xfrm>
            <a:off x="3652851" y="2492245"/>
            <a:ext cx="3722591" cy="2221519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/>
              <a:t>Classification</a:t>
            </a:r>
          </a:p>
        </p:txBody>
      </p:sp>
      <p:cxnSp>
        <p:nvCxnSpPr>
          <p:cNvPr id="6" name="Connecteur droit avec flèche 5">
            <a:extLst>
              <a:ext uri="{FF2B5EF4-FFF2-40B4-BE49-F238E27FC236}">
                <a16:creationId xmlns:a16="http://schemas.microsoft.com/office/drawing/2014/main" id="{D2BAC0FE-A7E6-4733-B78C-A8EED4834A39}"/>
              </a:ext>
            </a:extLst>
          </p:cNvPr>
          <p:cNvCxnSpPr>
            <a:cxnSpLocks/>
            <a:stCxn id="3080" idx="3"/>
            <a:endCxn id="5" idx="1"/>
          </p:cNvCxnSpPr>
          <p:nvPr/>
        </p:nvCxnSpPr>
        <p:spPr>
          <a:xfrm>
            <a:off x="2588590" y="3603005"/>
            <a:ext cx="1064261" cy="0"/>
          </a:xfrm>
          <a:prstGeom prst="straightConnector1">
            <a:avLst/>
          </a:prstGeom>
          <a:ln w="63500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4F85B752-DC8E-4863-9F17-85334C3908CA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7375442" y="3603005"/>
            <a:ext cx="1510752" cy="683433"/>
          </a:xfrm>
          <a:prstGeom prst="straightConnector1">
            <a:avLst/>
          </a:prstGeom>
          <a:ln w="63500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8">
            <a:extLst>
              <a:ext uri="{FF2B5EF4-FFF2-40B4-BE49-F238E27FC236}">
                <a16:creationId xmlns:a16="http://schemas.microsoft.com/office/drawing/2014/main" id="{529DCCD1-DB12-430E-8DA6-32A3CC1E095A}"/>
              </a:ext>
            </a:extLst>
          </p:cNvPr>
          <p:cNvSpPr txBox="1"/>
          <p:nvPr/>
        </p:nvSpPr>
        <p:spPr>
          <a:xfrm>
            <a:off x="8886194" y="2492245"/>
            <a:ext cx="327268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>
                    <a:lumMod val="65000"/>
                  </a:schemeClr>
                </a:solidFill>
              </a:rPr>
              <a:t>Claims</a:t>
            </a:r>
            <a:br>
              <a:rPr lang="en-US" sz="32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sz="3200" dirty="0">
                <a:solidFill>
                  <a:schemeClr val="bg1">
                    <a:lumMod val="65000"/>
                  </a:schemeClr>
                </a:solidFill>
              </a:rPr>
              <a:t>Contract</a:t>
            </a:r>
          </a:p>
          <a:p>
            <a:r>
              <a:rPr lang="en-US" sz="3200" dirty="0">
                <a:solidFill>
                  <a:schemeClr val="bg1">
                    <a:lumMod val="65000"/>
                  </a:schemeClr>
                </a:solidFill>
              </a:rPr>
              <a:t>Invoice</a:t>
            </a:r>
          </a:p>
          <a:p>
            <a:r>
              <a:rPr lang="en-US" sz="3200" dirty="0">
                <a:solidFill>
                  <a:schemeClr val="accent6">
                    <a:lumMod val="75000"/>
                  </a:schemeClr>
                </a:solidFill>
              </a:rPr>
              <a:t>Attachment</a:t>
            </a:r>
          </a:p>
          <a:p>
            <a:r>
              <a:rPr lang="en-US" sz="3200" dirty="0">
                <a:solidFill>
                  <a:schemeClr val="bg1">
                    <a:lumMod val="65000"/>
                  </a:schemeClr>
                </a:solidFill>
              </a:rPr>
              <a:t>Other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E750EABF-3E0D-4581-8632-3AAF972AFC85}"/>
              </a:ext>
            </a:extLst>
          </p:cNvPr>
          <p:cNvSpPr txBox="1"/>
          <p:nvPr/>
        </p:nvSpPr>
        <p:spPr>
          <a:xfrm>
            <a:off x="671112" y="4286438"/>
            <a:ext cx="295523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"envelope upside an old white paper"</a:t>
            </a:r>
            <a:endParaRPr lang="en-US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pic>
        <p:nvPicPr>
          <p:cNvPr id="3080" name="Picture 8">
            <a:extLst>
              <a:ext uri="{FF2B5EF4-FFF2-40B4-BE49-F238E27FC236}">
                <a16:creationId xmlns:a16="http://schemas.microsoft.com/office/drawing/2014/main" id="{45A2126A-26F8-4BD5-B7CD-9710EF525B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1991" y="3099705"/>
            <a:ext cx="1006599" cy="1006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ZoneTexte 23">
            <a:extLst>
              <a:ext uri="{FF2B5EF4-FFF2-40B4-BE49-F238E27FC236}">
                <a16:creationId xmlns:a16="http://schemas.microsoft.com/office/drawing/2014/main" id="{B3578BE8-4B35-4B47-A8F8-B53618964655}"/>
              </a:ext>
            </a:extLst>
          </p:cNvPr>
          <p:cNvSpPr txBox="1"/>
          <p:nvPr/>
        </p:nvSpPr>
        <p:spPr>
          <a:xfrm>
            <a:off x="1549445" y="2696680"/>
            <a:ext cx="8996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email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9820B13-0A73-4859-91E5-C94E33015231}"/>
              </a:ext>
            </a:extLst>
          </p:cNvPr>
          <p:cNvSpPr/>
          <p:nvPr/>
        </p:nvSpPr>
        <p:spPr>
          <a:xfrm>
            <a:off x="95250" y="6604378"/>
            <a:ext cx="6305550" cy="2536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873580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37C7BAC-A4BB-466F-B5E0-0F31DC33A2BA}"/>
              </a:ext>
            </a:extLst>
          </p:cNvPr>
          <p:cNvSpPr/>
          <p:nvPr/>
        </p:nvSpPr>
        <p:spPr>
          <a:xfrm>
            <a:off x="1035602" y="1630680"/>
            <a:ext cx="5060398" cy="4191762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4800"/>
              <a:t>Train a model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1CCF4AC-DA94-4498-BE47-177022FF3DED}"/>
              </a:ext>
            </a:extLst>
          </p:cNvPr>
          <p:cNvSpPr/>
          <p:nvPr/>
        </p:nvSpPr>
        <p:spPr>
          <a:xfrm>
            <a:off x="1308475" y="2834640"/>
            <a:ext cx="2161688" cy="173736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4800"/>
              <a:t>13 000</a:t>
            </a:r>
            <a:br>
              <a:rPr lang="en-US" sz="4800"/>
            </a:br>
            <a:r>
              <a:rPr lang="en-US" sz="4800"/>
              <a:t>train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0DECDDC-5D77-4E50-BCAD-9BCA32AB687A}"/>
              </a:ext>
            </a:extLst>
          </p:cNvPr>
          <p:cNvSpPr/>
          <p:nvPr/>
        </p:nvSpPr>
        <p:spPr>
          <a:xfrm>
            <a:off x="3743035" y="2834640"/>
            <a:ext cx="2161688" cy="173736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4800"/>
              <a:t> 4 000</a:t>
            </a:r>
            <a:br>
              <a:rPr lang="en-US" sz="4800"/>
            </a:br>
            <a:r>
              <a:rPr lang="en-US" sz="4800"/>
              <a:t>test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CDEE3C6-8AA6-4A2E-926E-28CAC6FE75AF}"/>
              </a:ext>
            </a:extLst>
          </p:cNvPr>
          <p:cNvSpPr/>
          <p:nvPr/>
        </p:nvSpPr>
        <p:spPr>
          <a:xfrm>
            <a:off x="8092440" y="2834640"/>
            <a:ext cx="2911558" cy="173736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4800"/>
              <a:t>3 000</a:t>
            </a:r>
            <a:br>
              <a:rPr lang="en-US" sz="4800"/>
            </a:br>
            <a:r>
              <a:rPr lang="en-US" sz="4800"/>
              <a:t>validation</a:t>
            </a:r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7F72AA1E-01A3-4603-98F8-68ABC00C55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4650"/>
            <a:ext cx="10515600" cy="1325563"/>
          </a:xfrm>
        </p:spPr>
        <p:txBody>
          <a:bodyPr/>
          <a:lstStyle/>
          <a:p>
            <a:pPr algn="ctr"/>
            <a:r>
              <a:rPr lang="en-US">
                <a:solidFill>
                  <a:schemeClr val="bg2">
                    <a:lumMod val="25000"/>
                  </a:schemeClr>
                </a:solidFill>
              </a:rPr>
              <a:t>Dataset of 20 000 files</a:t>
            </a:r>
          </a:p>
        </p:txBody>
      </p:sp>
      <p:pic>
        <p:nvPicPr>
          <p:cNvPr id="12" name="Espace réservé du contenu 5">
            <a:extLst>
              <a:ext uri="{FF2B5EF4-FFF2-40B4-BE49-F238E27FC236}">
                <a16:creationId xmlns:a16="http://schemas.microsoft.com/office/drawing/2014/main" id="{A33FDF19-2F5D-4F58-B63B-E6F000A4251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07" t="-1" r="16058" b="-2621"/>
          <a:stretch/>
        </p:blipFill>
        <p:spPr>
          <a:xfrm>
            <a:off x="5407566" y="1836620"/>
            <a:ext cx="523428" cy="426043"/>
          </a:xfrm>
          <a:prstGeom prst="rect">
            <a:avLst/>
          </a:prstGeom>
          <a:effectLst>
            <a:outerShdw algn="ctr" rotWithShape="0">
              <a:srgbClr val="000000"/>
            </a:outerShdw>
          </a:effectLst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EE944F24-7988-4AAE-9481-219DB5FF523C}"/>
              </a:ext>
            </a:extLst>
          </p:cNvPr>
          <p:cNvSpPr txBox="1"/>
          <p:nvPr/>
        </p:nvSpPr>
        <p:spPr>
          <a:xfrm>
            <a:off x="9319052" y="-6227"/>
            <a:ext cx="2864384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/>
              <a:t>Deep Learning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2A4BEC6-78F0-4D40-8C4F-1567F3F016F8}"/>
              </a:ext>
            </a:extLst>
          </p:cNvPr>
          <p:cNvSpPr/>
          <p:nvPr/>
        </p:nvSpPr>
        <p:spPr>
          <a:xfrm>
            <a:off x="95250" y="6604378"/>
            <a:ext cx="6305550" cy="2536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58393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055AC33-4DB7-4EC6-A0B3-37D17623F7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7484" y="28439"/>
            <a:ext cx="6457032" cy="956232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Data drift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BCF3B32D-6AC0-4275-994D-EEF124DD7355}"/>
              </a:ext>
            </a:extLst>
          </p:cNvPr>
          <p:cNvSpPr txBox="1"/>
          <p:nvPr/>
        </p:nvSpPr>
        <p:spPr>
          <a:xfrm>
            <a:off x="3106455" y="6116217"/>
            <a:ext cx="73306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"a race car drift deep on a road in a bend"</a:t>
            </a:r>
            <a:endParaRPr lang="en-US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834AA928-A2A7-4E9E-8379-7D86817C5528}"/>
              </a:ext>
            </a:extLst>
          </p:cNvPr>
          <p:cNvSpPr txBox="1"/>
          <p:nvPr/>
        </p:nvSpPr>
        <p:spPr>
          <a:xfrm>
            <a:off x="9319052" y="-6227"/>
            <a:ext cx="2864384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Deep Learning</a:t>
            </a:r>
          </a:p>
        </p:txBody>
      </p:sp>
      <p:pic>
        <p:nvPicPr>
          <p:cNvPr id="10" name="Picture 6">
            <a:extLst>
              <a:ext uri="{FF2B5EF4-FFF2-40B4-BE49-F238E27FC236}">
                <a16:creationId xmlns:a16="http://schemas.microsoft.com/office/drawing/2014/main" id="{DA747959-78A5-476F-A32E-77B6EEA03C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990600"/>
            <a:ext cx="4876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217BB3A-DBA3-4B55-A33C-E55BCCDB8479}"/>
              </a:ext>
            </a:extLst>
          </p:cNvPr>
          <p:cNvSpPr/>
          <p:nvPr/>
        </p:nvSpPr>
        <p:spPr>
          <a:xfrm>
            <a:off x="95250" y="6604378"/>
            <a:ext cx="6305550" cy="2536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965574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>
            <a:extLst>
              <a:ext uri="{FF2B5EF4-FFF2-40B4-BE49-F238E27FC236}">
                <a16:creationId xmlns:a16="http://schemas.microsoft.com/office/drawing/2014/main" id="{0B4DF66C-64E7-4685-896A-7F7C653D6736}"/>
              </a:ext>
            </a:extLst>
          </p:cNvPr>
          <p:cNvSpPr txBox="1"/>
          <p:nvPr/>
        </p:nvSpPr>
        <p:spPr>
          <a:xfrm>
            <a:off x="4419600" y="5867400"/>
            <a:ext cx="3352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"the god </a:t>
            </a:r>
            <a:r>
              <a:rPr lang="en-US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graal</a:t>
            </a:r>
            <a:r>
              <a:rPr lang="en-US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dirty="0">
                <a:solidFill>
                  <a:srgbClr val="A31515"/>
                </a:solidFill>
                <a:latin typeface="Courier New" panose="02070309020205020404" pitchFamily="49" charset="0"/>
              </a:rPr>
              <a:t>t</a:t>
            </a:r>
            <a:r>
              <a:rPr lang="en-US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rophy"</a:t>
            </a:r>
            <a:endParaRPr lang="en-US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0D88C027-08A7-4529-904E-4D0A10AD62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733425"/>
            <a:ext cx="4876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C2DC008B-132D-47C3-8AAA-E8C15DC46233}"/>
              </a:ext>
            </a:extLst>
          </p:cNvPr>
          <p:cNvSpPr txBox="1"/>
          <p:nvPr/>
        </p:nvSpPr>
        <p:spPr>
          <a:xfrm>
            <a:off x="9319052" y="-6227"/>
            <a:ext cx="2864384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Deep Learning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78C0D41-504E-4EBF-8A06-B2DD0398ACB5}"/>
              </a:ext>
            </a:extLst>
          </p:cNvPr>
          <p:cNvSpPr/>
          <p:nvPr/>
        </p:nvSpPr>
        <p:spPr>
          <a:xfrm>
            <a:off x="95250" y="6604378"/>
            <a:ext cx="6305550" cy="2536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71762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98AE888-B585-4A2D-90E5-B7A5C86150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51770"/>
            <a:ext cx="11086578" cy="5325193"/>
          </a:xfrm>
          <a:noFill/>
        </p:spPr>
        <p:txBody>
          <a:bodyPr lIns="90000">
            <a:noAutofit/>
          </a:bodyPr>
          <a:lstStyle/>
          <a:p>
            <a:pPr marL="658350" indent="-658350">
              <a:lnSpc>
                <a:spcPct val="100000"/>
              </a:lnSpc>
              <a:spcBef>
                <a:spcPts val="3400"/>
              </a:spcBef>
              <a:buFont typeface="+mj-lt"/>
              <a:buAutoNum type="arabicParenR"/>
            </a:pPr>
            <a:r>
              <a:rPr lang="en-US" sz="4800" dirty="0">
                <a:solidFill>
                  <a:schemeClr val="bg2">
                    <a:lumMod val="25000"/>
                  </a:schemeClr>
                </a:solidFill>
              </a:rPr>
              <a:t>Introduction to AI and Deep Learning</a:t>
            </a:r>
          </a:p>
          <a:p>
            <a:pPr marL="658350" indent="-658350">
              <a:lnSpc>
                <a:spcPct val="100000"/>
              </a:lnSpc>
              <a:spcBef>
                <a:spcPts val="3400"/>
              </a:spcBef>
              <a:buFont typeface="+mj-lt"/>
              <a:buAutoNum type="arabicParenR"/>
            </a:pPr>
            <a:r>
              <a:rPr lang="en-US" sz="4800" dirty="0">
                <a:solidFill>
                  <a:schemeClr val="accent6">
                    <a:lumMod val="75000"/>
                  </a:schemeClr>
                </a:solidFill>
              </a:rPr>
              <a:t>What do we expect from a project in production?</a:t>
            </a:r>
          </a:p>
          <a:p>
            <a:pPr marL="658350" indent="-658350">
              <a:lnSpc>
                <a:spcPct val="100000"/>
              </a:lnSpc>
              <a:spcBef>
                <a:spcPts val="3400"/>
              </a:spcBef>
              <a:buFont typeface="+mj-lt"/>
              <a:buAutoNum type="arabicParenR"/>
            </a:pPr>
            <a:r>
              <a:rPr lang="en-US" sz="48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How to stack the odds in your favor?</a:t>
            </a:r>
            <a:endParaRPr lang="fr-FR" sz="48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  <a:p>
            <a:pPr marL="658350" indent="-658350">
              <a:lnSpc>
                <a:spcPct val="100000"/>
              </a:lnSpc>
              <a:spcBef>
                <a:spcPts val="3400"/>
              </a:spcBef>
              <a:buFont typeface="+mj-lt"/>
              <a:buAutoNum type="arabicParenR"/>
            </a:pPr>
            <a:endParaRPr lang="en-US" sz="48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4E49069C-A71A-4D66-8585-692169778A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36F4351-A732-4F1A-BE54-F3BAE08BE48E}"/>
              </a:ext>
            </a:extLst>
          </p:cNvPr>
          <p:cNvSpPr/>
          <p:nvPr/>
        </p:nvSpPr>
        <p:spPr>
          <a:xfrm>
            <a:off x="95250" y="6604378"/>
            <a:ext cx="6305550" cy="2536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593674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1A7F95F-DF49-4049-8E56-6BE364BD01F5}"/>
              </a:ext>
            </a:extLst>
          </p:cNvPr>
          <p:cNvSpPr/>
          <p:nvPr/>
        </p:nvSpPr>
        <p:spPr>
          <a:xfrm>
            <a:off x="95250" y="6604378"/>
            <a:ext cx="6305550" cy="2536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E2917D9B-21CE-4372-B96E-35EF0DDDE4DB}"/>
              </a:ext>
            </a:extLst>
          </p:cNvPr>
          <p:cNvSpPr/>
          <p:nvPr/>
        </p:nvSpPr>
        <p:spPr>
          <a:xfrm>
            <a:off x="504825" y="-1476608"/>
            <a:ext cx="11182350" cy="10315808"/>
          </a:xfrm>
          <a:prstGeom prst="ellipse">
            <a:avLst/>
          </a:prstGeom>
          <a:solidFill>
            <a:srgbClr val="7030A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0E8E363D-2206-4FDB-AA2A-2D73D82FCC61}"/>
              </a:ext>
            </a:extLst>
          </p:cNvPr>
          <p:cNvSpPr/>
          <p:nvPr/>
        </p:nvSpPr>
        <p:spPr>
          <a:xfrm>
            <a:off x="4073701" y="647237"/>
            <a:ext cx="7284489" cy="6592225"/>
          </a:xfrm>
          <a:prstGeom prst="ellipse">
            <a:avLst/>
          </a:prstGeom>
          <a:solidFill>
            <a:schemeClr val="accent2">
              <a:lumMod val="50000"/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5119DFC2-30A9-4D5C-90CA-DAA6CD556EFC}"/>
              </a:ext>
            </a:extLst>
          </p:cNvPr>
          <p:cNvSpPr/>
          <p:nvPr/>
        </p:nvSpPr>
        <p:spPr>
          <a:xfrm>
            <a:off x="7175294" y="2511860"/>
            <a:ext cx="3672799" cy="3437733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/>
              <a:t>Deep Learning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0FA68BD3-2291-42EF-995D-918B725BBC99}"/>
              </a:ext>
            </a:extLst>
          </p:cNvPr>
          <p:cNvSpPr txBox="1"/>
          <p:nvPr/>
        </p:nvSpPr>
        <p:spPr>
          <a:xfrm>
            <a:off x="5879545" y="1649079"/>
            <a:ext cx="36728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>
                <a:solidFill>
                  <a:schemeClr val="bg2"/>
                </a:solidFill>
              </a:rPr>
              <a:t>Machine Learning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250360B7-0FA3-41E1-B706-4FC6EC080FEB}"/>
              </a:ext>
            </a:extLst>
          </p:cNvPr>
          <p:cNvSpPr txBox="1"/>
          <p:nvPr/>
        </p:nvSpPr>
        <p:spPr>
          <a:xfrm>
            <a:off x="2206745" y="430787"/>
            <a:ext cx="41093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>
                <a:solidFill>
                  <a:schemeClr val="bg2"/>
                </a:solidFill>
              </a:rPr>
              <a:t>Artificial Intelligence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79865440-1278-4B51-9104-9EE3CDDFEF41}"/>
              </a:ext>
            </a:extLst>
          </p:cNvPr>
          <p:cNvSpPr txBox="1"/>
          <p:nvPr/>
        </p:nvSpPr>
        <p:spPr>
          <a:xfrm>
            <a:off x="9319052" y="-6227"/>
            <a:ext cx="2864384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/>
              <a:t>Deep Learning</a:t>
            </a:r>
          </a:p>
        </p:txBody>
      </p:sp>
    </p:spTree>
    <p:extLst>
      <p:ext uri="{BB962C8B-B14F-4D97-AF65-F5344CB8AC3E}">
        <p14:creationId xmlns:p14="http://schemas.microsoft.com/office/powerpoint/2010/main" val="2395729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EB629FCC-9E67-4188-9CED-F4E2CD456768}"/>
              </a:ext>
            </a:extLst>
          </p:cNvPr>
          <p:cNvSpPr txBox="1"/>
          <p:nvPr/>
        </p:nvSpPr>
        <p:spPr>
          <a:xfrm>
            <a:off x="1314464" y="2301240"/>
            <a:ext cx="345565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Structured data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2C95A632-4A8A-4744-AD9A-AB698C3D8A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0842" y="390521"/>
            <a:ext cx="4876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4E9DAF57-1921-4CBC-9EB8-4E63DD349262}"/>
              </a:ext>
            </a:extLst>
          </p:cNvPr>
          <p:cNvSpPr txBox="1"/>
          <p:nvPr/>
        </p:nvSpPr>
        <p:spPr>
          <a:xfrm>
            <a:off x="6427919" y="5357756"/>
            <a:ext cx="35099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"excel structured data"</a:t>
            </a:r>
            <a:endParaRPr lang="en-US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9C2CE742-AE74-4988-8318-4314B7FB431C}"/>
              </a:ext>
            </a:extLst>
          </p:cNvPr>
          <p:cNvSpPr txBox="1"/>
          <p:nvPr/>
        </p:nvSpPr>
        <p:spPr>
          <a:xfrm>
            <a:off x="9319052" y="-6227"/>
            <a:ext cx="2864384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Deep Learning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A7C37DF-0E47-4021-9461-9FC881F6567C}"/>
              </a:ext>
            </a:extLst>
          </p:cNvPr>
          <p:cNvSpPr/>
          <p:nvPr/>
        </p:nvSpPr>
        <p:spPr>
          <a:xfrm>
            <a:off x="95250" y="6604378"/>
            <a:ext cx="6305550" cy="2536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3316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F230402-618B-40A4-9BA7-89B5A89EB95F}"/>
              </a:ext>
            </a:extLst>
          </p:cNvPr>
          <p:cNvSpPr/>
          <p:nvPr/>
        </p:nvSpPr>
        <p:spPr>
          <a:xfrm>
            <a:off x="95250" y="6604378"/>
            <a:ext cx="6305550" cy="2536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600A81CA-E929-4E02-B61B-893BBFCFDEB1}"/>
              </a:ext>
            </a:extLst>
          </p:cNvPr>
          <p:cNvSpPr txBox="1"/>
          <p:nvPr/>
        </p:nvSpPr>
        <p:spPr>
          <a:xfrm>
            <a:off x="6400423" y="523309"/>
            <a:ext cx="61341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400" dirty="0"/>
              <a:t>Unstructured data</a:t>
            </a:r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458396DC-FF83-4E54-BFC4-BE2C6BDFA9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654" y="3485353"/>
            <a:ext cx="2954215" cy="2954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CFC02C65-0BBA-412D-915F-153CF60FFEFB}"/>
              </a:ext>
            </a:extLst>
          </p:cNvPr>
          <p:cNvSpPr txBox="1"/>
          <p:nvPr/>
        </p:nvSpPr>
        <p:spPr>
          <a:xfrm>
            <a:off x="1207002" y="6434610"/>
            <a:ext cx="29542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"big music speaker"</a:t>
            </a:r>
            <a:endParaRPr lang="en-US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B116A1B6-3520-488E-87E9-D69CB67692B3}"/>
              </a:ext>
            </a:extLst>
          </p:cNvPr>
          <p:cNvSpPr txBox="1"/>
          <p:nvPr/>
        </p:nvSpPr>
        <p:spPr>
          <a:xfrm>
            <a:off x="433346" y="2634599"/>
            <a:ext cx="295421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"text from an old book on a table"</a:t>
            </a:r>
            <a:endParaRPr lang="en-US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pic>
        <p:nvPicPr>
          <p:cNvPr id="8198" name="Picture 6">
            <a:extLst>
              <a:ext uri="{FF2B5EF4-FFF2-40B4-BE49-F238E27FC236}">
                <a16:creationId xmlns:a16="http://schemas.microsoft.com/office/drawing/2014/main" id="{6F7314CE-116D-48C9-9511-BEE4C492E0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6416" y="1861457"/>
            <a:ext cx="3135086" cy="3135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58DE74E6-F18B-4332-A990-D76B26EE1BAC}"/>
              </a:ext>
            </a:extLst>
          </p:cNvPr>
          <p:cNvSpPr txBox="1"/>
          <p:nvPr/>
        </p:nvSpPr>
        <p:spPr>
          <a:xfrm>
            <a:off x="4720213" y="5059037"/>
            <a:ext cx="43634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"camera outside on the beach"</a:t>
            </a:r>
            <a:endParaRPr lang="en-US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pic>
        <p:nvPicPr>
          <p:cNvPr id="8200" name="Picture 8">
            <a:extLst>
              <a:ext uri="{FF2B5EF4-FFF2-40B4-BE49-F238E27FC236}">
                <a16:creationId xmlns:a16="http://schemas.microsoft.com/office/drawing/2014/main" id="{CB9776D9-A80A-4FF0-85D9-DE0842D378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428" y="139846"/>
            <a:ext cx="2494753" cy="2494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6F68652C-28D8-4139-85D5-66E4B7FA4FD4}"/>
              </a:ext>
            </a:extLst>
          </p:cNvPr>
          <p:cNvSpPr txBox="1"/>
          <p:nvPr/>
        </p:nvSpPr>
        <p:spPr>
          <a:xfrm>
            <a:off x="9319052" y="-6227"/>
            <a:ext cx="2864384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Deep Learning</a:t>
            </a:r>
          </a:p>
        </p:txBody>
      </p:sp>
    </p:spTree>
    <p:extLst>
      <p:ext uri="{BB962C8B-B14F-4D97-AF65-F5344CB8AC3E}">
        <p14:creationId xmlns:p14="http://schemas.microsoft.com/office/powerpoint/2010/main" val="20575092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D9377F4-24AC-49D7-BF0D-4E8AB3906767}"/>
              </a:ext>
            </a:extLst>
          </p:cNvPr>
          <p:cNvSpPr/>
          <p:nvPr/>
        </p:nvSpPr>
        <p:spPr>
          <a:xfrm>
            <a:off x="4586522" y="879519"/>
            <a:ext cx="2788920" cy="1709928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/>
              <a:t>Classical programming</a:t>
            </a:r>
          </a:p>
        </p:txBody>
      </p:sp>
      <p:cxnSp>
        <p:nvCxnSpPr>
          <p:cNvPr id="6" name="Connecteur droit avec flèche 5">
            <a:extLst>
              <a:ext uri="{FF2B5EF4-FFF2-40B4-BE49-F238E27FC236}">
                <a16:creationId xmlns:a16="http://schemas.microsoft.com/office/drawing/2014/main" id="{636380CE-31B8-4E69-8A4C-8092C5C4F53B}"/>
              </a:ext>
            </a:extLst>
          </p:cNvPr>
          <p:cNvCxnSpPr>
            <a:cxnSpLocks/>
          </p:cNvCxnSpPr>
          <p:nvPr/>
        </p:nvCxnSpPr>
        <p:spPr>
          <a:xfrm>
            <a:off x="3229444" y="1445075"/>
            <a:ext cx="1371600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E84E8571-A117-4D3B-B337-695FE01F1F44}"/>
              </a:ext>
            </a:extLst>
          </p:cNvPr>
          <p:cNvCxnSpPr/>
          <p:nvPr/>
        </p:nvCxnSpPr>
        <p:spPr>
          <a:xfrm>
            <a:off x="3214922" y="1958510"/>
            <a:ext cx="1371600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ZoneTexte 7">
            <a:extLst>
              <a:ext uri="{FF2B5EF4-FFF2-40B4-BE49-F238E27FC236}">
                <a16:creationId xmlns:a16="http://schemas.microsoft.com/office/drawing/2014/main" id="{3BD215DE-4BF1-40F6-B65F-7287D36A24F3}"/>
              </a:ext>
            </a:extLst>
          </p:cNvPr>
          <p:cNvSpPr txBox="1"/>
          <p:nvPr/>
        </p:nvSpPr>
        <p:spPr>
          <a:xfrm>
            <a:off x="1797506" y="1135815"/>
            <a:ext cx="11498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/>
              <a:t>Rules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9D3F8072-33BD-4A69-BDBA-5D22A61ACC28}"/>
              </a:ext>
            </a:extLst>
          </p:cNvPr>
          <p:cNvSpPr txBox="1"/>
          <p:nvPr/>
        </p:nvSpPr>
        <p:spPr>
          <a:xfrm>
            <a:off x="1890241" y="1666122"/>
            <a:ext cx="10102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/>
              <a:t>Data</a:t>
            </a:r>
          </a:p>
        </p:txBody>
      </p: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E057AFB8-54CF-4999-B46B-8D762DBB4EA6}"/>
              </a:ext>
            </a:extLst>
          </p:cNvPr>
          <p:cNvCxnSpPr/>
          <p:nvPr/>
        </p:nvCxnSpPr>
        <p:spPr>
          <a:xfrm>
            <a:off x="7375442" y="1734483"/>
            <a:ext cx="1371600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ZoneTexte 13">
            <a:extLst>
              <a:ext uri="{FF2B5EF4-FFF2-40B4-BE49-F238E27FC236}">
                <a16:creationId xmlns:a16="http://schemas.microsoft.com/office/drawing/2014/main" id="{5E82B0D7-5FEA-498C-A55D-6289B1EBF9C6}"/>
              </a:ext>
            </a:extLst>
          </p:cNvPr>
          <p:cNvSpPr txBox="1"/>
          <p:nvPr/>
        </p:nvSpPr>
        <p:spPr>
          <a:xfrm>
            <a:off x="8969414" y="1373735"/>
            <a:ext cx="16260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/>
              <a:t>Answers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E2641B9A-875C-44F4-8734-0D1E5A2E8F11}"/>
              </a:ext>
            </a:extLst>
          </p:cNvPr>
          <p:cNvSpPr txBox="1"/>
          <p:nvPr/>
        </p:nvSpPr>
        <p:spPr>
          <a:xfrm>
            <a:off x="9319052" y="-6227"/>
            <a:ext cx="2864384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/>
              <a:t>Deep Learning</a:t>
            </a:r>
          </a:p>
        </p:txBody>
      </p:sp>
      <p:pic>
        <p:nvPicPr>
          <p:cNvPr id="3" name="Image 2" descr="Une image contenant texte&#10;&#10;Description générée automatiquement">
            <a:extLst>
              <a:ext uri="{FF2B5EF4-FFF2-40B4-BE49-F238E27FC236}">
                <a16:creationId xmlns:a16="http://schemas.microsoft.com/office/drawing/2014/main" id="{C0AFF35B-26C8-4B5C-944C-B67D59846C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0809587" y="5484152"/>
            <a:ext cx="1570113" cy="1177585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E23FA4C6-4B74-40CD-9742-8E0EF0B923E0}"/>
              </a:ext>
            </a:extLst>
          </p:cNvPr>
          <p:cNvSpPr txBox="1"/>
          <p:nvPr/>
        </p:nvSpPr>
        <p:spPr>
          <a:xfrm flipH="1">
            <a:off x="8400370" y="6343175"/>
            <a:ext cx="335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Source : François Chollet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9A6C9AA-9154-4CD7-B7C4-4F4ED95E399D}"/>
              </a:ext>
            </a:extLst>
          </p:cNvPr>
          <p:cNvSpPr/>
          <p:nvPr/>
        </p:nvSpPr>
        <p:spPr>
          <a:xfrm>
            <a:off x="4586522" y="3481950"/>
            <a:ext cx="2788920" cy="1709928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/>
              <a:t>Machine Learning</a:t>
            </a:r>
          </a:p>
        </p:txBody>
      </p: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C0036018-2AD0-4960-BD86-8EB72521243B}"/>
              </a:ext>
            </a:extLst>
          </p:cNvPr>
          <p:cNvCxnSpPr>
            <a:cxnSpLocks/>
          </p:cNvCxnSpPr>
          <p:nvPr/>
        </p:nvCxnSpPr>
        <p:spPr>
          <a:xfrm>
            <a:off x="3229444" y="4099420"/>
            <a:ext cx="1371600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AEA6484E-973C-4BB3-AA45-3AF144068B6D}"/>
              </a:ext>
            </a:extLst>
          </p:cNvPr>
          <p:cNvCxnSpPr/>
          <p:nvPr/>
        </p:nvCxnSpPr>
        <p:spPr>
          <a:xfrm>
            <a:off x="3229444" y="4647705"/>
            <a:ext cx="1371600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ZoneTexte 17">
            <a:extLst>
              <a:ext uri="{FF2B5EF4-FFF2-40B4-BE49-F238E27FC236}">
                <a16:creationId xmlns:a16="http://schemas.microsoft.com/office/drawing/2014/main" id="{54B179F2-1F54-4C7A-8D95-2565B3108DF6}"/>
              </a:ext>
            </a:extLst>
          </p:cNvPr>
          <p:cNvSpPr txBox="1"/>
          <p:nvPr/>
        </p:nvSpPr>
        <p:spPr>
          <a:xfrm>
            <a:off x="1927352" y="3752139"/>
            <a:ext cx="10102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/>
              <a:t>Data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13D8EA41-1500-4B51-BB00-95EDA093D4C7}"/>
              </a:ext>
            </a:extLst>
          </p:cNvPr>
          <p:cNvSpPr txBox="1"/>
          <p:nvPr/>
        </p:nvSpPr>
        <p:spPr>
          <a:xfrm>
            <a:off x="1515475" y="4268553"/>
            <a:ext cx="16260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/>
              <a:t>Answers</a:t>
            </a:r>
          </a:p>
        </p:txBody>
      </p: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C92F80CD-813F-42BC-B45B-C9986D9C800C}"/>
              </a:ext>
            </a:extLst>
          </p:cNvPr>
          <p:cNvCxnSpPr/>
          <p:nvPr/>
        </p:nvCxnSpPr>
        <p:spPr>
          <a:xfrm>
            <a:off x="7375442" y="4336914"/>
            <a:ext cx="1371600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ZoneTexte 20">
            <a:extLst>
              <a:ext uri="{FF2B5EF4-FFF2-40B4-BE49-F238E27FC236}">
                <a16:creationId xmlns:a16="http://schemas.microsoft.com/office/drawing/2014/main" id="{A68CC5D8-6017-4BE8-85C3-2C58AB123769}"/>
              </a:ext>
            </a:extLst>
          </p:cNvPr>
          <p:cNvSpPr txBox="1"/>
          <p:nvPr/>
        </p:nvSpPr>
        <p:spPr>
          <a:xfrm>
            <a:off x="8969414" y="3976166"/>
            <a:ext cx="11498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/>
              <a:t>Rules</a:t>
            </a:r>
          </a:p>
        </p:txBody>
      </p:sp>
      <p:pic>
        <p:nvPicPr>
          <p:cNvPr id="22" name="Espace réservé du contenu 5">
            <a:extLst>
              <a:ext uri="{FF2B5EF4-FFF2-40B4-BE49-F238E27FC236}">
                <a16:creationId xmlns:a16="http://schemas.microsoft.com/office/drawing/2014/main" id="{BCEB39FF-597A-476D-BB4E-0135809376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07" t="-1" r="16058" b="-2621"/>
          <a:stretch/>
        </p:blipFill>
        <p:spPr>
          <a:xfrm>
            <a:off x="10341014" y="3936129"/>
            <a:ext cx="816820" cy="664848"/>
          </a:xfrm>
          <a:effectLst>
            <a:outerShdw algn="ctr" rotWithShape="0">
              <a:srgbClr val="000000"/>
            </a:outerShdw>
          </a:effectLst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776D491D-95CD-4E38-BD5B-35F4CBFE7011}"/>
              </a:ext>
            </a:extLst>
          </p:cNvPr>
          <p:cNvSpPr/>
          <p:nvPr/>
        </p:nvSpPr>
        <p:spPr>
          <a:xfrm>
            <a:off x="95250" y="6604378"/>
            <a:ext cx="6305550" cy="2536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7784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ES">
      <a:dk1>
        <a:srgbClr val="2D293E"/>
      </a:dk1>
      <a:lt1>
        <a:srgbClr val="FFFFFF"/>
      </a:lt1>
      <a:dk2>
        <a:srgbClr val="44546A"/>
      </a:dk2>
      <a:lt2>
        <a:srgbClr val="FDFEFF"/>
      </a:lt2>
      <a:accent1>
        <a:srgbClr val="FE6C45"/>
      </a:accent1>
      <a:accent2>
        <a:srgbClr val="0DBBD6"/>
      </a:accent2>
      <a:accent3>
        <a:srgbClr val="FEE9D6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Franklin Gothic">
      <a:majorFont>
        <a:latin typeface="Franklin Gothic Medium" panose="020B0603020102020204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03cb9dc2-e9ea-44ac-afed-001b6fad4f36">
      <UserInfo>
        <DisplayName>LEMARCHAND THOMAS</DisplayName>
        <AccountId>16</AccountId>
        <AccountType/>
      </UserInfo>
      <UserInfo>
        <DisplayName>CHERVET Guillaume</DisplayName>
        <AccountId>84</AccountId>
        <AccountType/>
      </UserInfo>
    </SharedWithUsers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BE0F011240A094E827BA56BE9109944" ma:contentTypeVersion="13" ma:contentTypeDescription="Create a new document." ma:contentTypeScope="" ma:versionID="5dc1144dd420c1d8a9ebf51c7358c8f0">
  <xsd:schema xmlns:xsd="http://www.w3.org/2001/XMLSchema" xmlns:xs="http://www.w3.org/2001/XMLSchema" xmlns:p="http://schemas.microsoft.com/office/2006/metadata/properties" xmlns:ns3="03cb9dc2-e9ea-44ac-afed-001b6fad4f36" xmlns:ns4="d0879fa5-f2db-41a7-8861-4a44e7ee3b24" targetNamespace="http://schemas.microsoft.com/office/2006/metadata/properties" ma:root="true" ma:fieldsID="6dda18631f78ef64168f1da1c53d30ff" ns3:_="" ns4:_="">
    <xsd:import namespace="03cb9dc2-e9ea-44ac-afed-001b6fad4f36"/>
    <xsd:import namespace="d0879fa5-f2db-41a7-8861-4a44e7ee3b24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OCR" minOccurs="0"/>
                <xsd:element ref="ns4:MediaServiceDateTaken" minOccurs="0"/>
                <xsd:element ref="ns4:MediaServiceLocation" minOccurs="0"/>
                <xsd:element ref="ns4:MediaServiceGenerationTime" minOccurs="0"/>
                <xsd:element ref="ns4:MediaServiceEventHashCode" minOccurs="0"/>
                <xsd:element ref="ns4:MediaServiceAutoKeyPoints" minOccurs="0"/>
                <xsd:element ref="ns4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3cb9dc2-e9ea-44ac-afed-001b6fad4f36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description="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0879fa5-f2db-41a7-8861-4a44e7ee3b2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6" nillable="true" ma:displayName="Location" ma:internalName="MediaServiceLocation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522BBC0-3E7A-472B-9CC6-34C5EA434DEE}">
  <ds:schemaRefs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schemas.microsoft.com/office/2006/documentManagement/types"/>
    <ds:schemaRef ds:uri="http://purl.org/dc/elements/1.1/"/>
    <ds:schemaRef ds:uri="http://schemas.microsoft.com/office/2006/metadata/properties"/>
    <ds:schemaRef ds:uri="d0879fa5-f2db-41a7-8861-4a44e7ee3b24"/>
    <ds:schemaRef ds:uri="03cb9dc2-e9ea-44ac-afed-001b6fad4f36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05D7AB42-0DA9-4407-9B22-92C435FE7C6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72C7657-97CD-4958-88DD-F8AC8725874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3cb9dc2-e9ea-44ac-afed-001b6fad4f36"/>
    <ds:schemaRef ds:uri="d0879fa5-f2db-41a7-8861-4a44e7ee3b2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26075</TotalTime>
  <Words>1122</Words>
  <Application>Microsoft Office PowerPoint</Application>
  <PresentationFormat>Grand écran</PresentationFormat>
  <Paragraphs>484</Paragraphs>
  <Slides>42</Slides>
  <Notes>5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42</vt:i4>
      </vt:variant>
    </vt:vector>
  </HeadingPairs>
  <TitlesOfParts>
    <vt:vector size="51" baseType="lpstr">
      <vt:lpstr>Arial</vt:lpstr>
      <vt:lpstr>Calibri</vt:lpstr>
      <vt:lpstr>Calibri Light</vt:lpstr>
      <vt:lpstr>Century Gothic</vt:lpstr>
      <vt:lpstr>Courier New</vt:lpstr>
      <vt:lpstr>Franklin Gothic Book</vt:lpstr>
      <vt:lpstr>Franklin Gothic Medium</vt:lpstr>
      <vt:lpstr>Office Theme</vt:lpstr>
      <vt:lpstr>2_Office Theme</vt:lpstr>
      <vt:lpstr>Présentation PowerPoint</vt:lpstr>
      <vt:lpstr>Présentation PowerPoint</vt:lpstr>
      <vt:lpstr>Email classification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Data is gold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Pain points</vt:lpstr>
      <vt:lpstr>Présentation PowerPoint</vt:lpstr>
      <vt:lpstr>Présentation PowerPoint</vt:lpstr>
      <vt:lpstr>Spot 7 differences</vt:lpstr>
      <vt:lpstr>Présentation PowerPoint</vt:lpstr>
      <vt:lpstr>Présentation PowerPoint</vt:lpstr>
      <vt:lpstr>Conclusion</vt:lpstr>
      <vt:lpstr>Thank you </vt:lpstr>
      <vt:lpstr>Présentation PowerPoint</vt:lpstr>
      <vt:lpstr>Exploration phase</vt:lpstr>
      <vt:lpstr>Exploration phase</vt:lpstr>
      <vt:lpstr>Exploration phase</vt:lpstr>
      <vt:lpstr>Exploration phase</vt:lpstr>
      <vt:lpstr>Production phase</vt:lpstr>
      <vt:lpstr>Production phase</vt:lpstr>
      <vt:lpstr>Production phase</vt:lpstr>
      <vt:lpstr>Production phase</vt:lpstr>
      <vt:lpstr>Production phase</vt:lpstr>
      <vt:lpstr>Production phase</vt:lpstr>
      <vt:lpstr>Production phase</vt:lpstr>
      <vt:lpstr>Production phase</vt:lpstr>
      <vt:lpstr>Production phase</vt:lpstr>
      <vt:lpstr>Production phase</vt:lpstr>
      <vt:lpstr>Dataset of 20 000 files</vt:lpstr>
      <vt:lpstr>Data drift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LEMARCHAND THOMAS</dc:creator>
  <cp:lastModifiedBy>CHERVET Guillaume</cp:lastModifiedBy>
  <cp:revision>1028</cp:revision>
  <dcterms:created xsi:type="dcterms:W3CDTF">2020-11-18T10:41:47Z</dcterms:created>
  <dcterms:modified xsi:type="dcterms:W3CDTF">2022-10-24T12:06:00Z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0x0101003BE0F011240A094E827BA56BE9109944</vt:lpwstr>
  </property>
  <property fmtid="{D5CDD505-2E9C-101B-9397-08002B2CF9AE}" pid="3" name="MSIP_Label_65722654-0696-4b8f-bb0e-68bcd3f909d4_Enabled">
    <vt:lpwstr>true</vt:lpwstr>
  </property>
  <property fmtid="{D5CDD505-2E9C-101B-9397-08002B2CF9AE}" pid="4" name="MSIP_Label_65722654-0696-4b8f-bb0e-68bcd3f909d4_SetDate">
    <vt:lpwstr>2022-10-24T12:05:59Z</vt:lpwstr>
  </property>
  <property fmtid="{D5CDD505-2E9C-101B-9397-08002B2CF9AE}" pid="5" name="MSIP_Label_65722654-0696-4b8f-bb0e-68bcd3f909d4_Method">
    <vt:lpwstr>Privileged</vt:lpwstr>
  </property>
  <property fmtid="{D5CDD505-2E9C-101B-9397-08002B2CF9AE}" pid="6" name="MSIP_Label_65722654-0696-4b8f-bb0e-68bcd3f909d4_Name">
    <vt:lpwstr>AFA Public</vt:lpwstr>
  </property>
  <property fmtid="{D5CDD505-2E9C-101B-9397-08002B2CF9AE}" pid="7" name="MSIP_Label_65722654-0696-4b8f-bb0e-68bcd3f909d4_SiteId">
    <vt:lpwstr>396b38cc-aa65-492b-bb0e-3d94ed25a97b</vt:lpwstr>
  </property>
  <property fmtid="{D5CDD505-2E9C-101B-9397-08002B2CF9AE}" pid="8" name="MSIP_Label_65722654-0696-4b8f-bb0e-68bcd3f909d4_ActionId">
    <vt:lpwstr>d4d0caa4-f00b-40b5-a5b4-b0ee7838f8b5</vt:lpwstr>
  </property>
  <property fmtid="{D5CDD505-2E9C-101B-9397-08002B2CF9AE}" pid="9" name="MSIP_Label_65722654-0696-4b8f-bb0e-68bcd3f909d4_ContentBits">
    <vt:lpwstr>3</vt:lpwstr>
  </property>
</Properties>
</file>